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psd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25" r:id="rId2"/>
    <p:sldId id="409" r:id="rId3"/>
    <p:sldId id="357" r:id="rId4"/>
    <p:sldId id="313" r:id="rId5"/>
    <p:sldId id="358" r:id="rId6"/>
    <p:sldId id="407" r:id="rId7"/>
    <p:sldId id="393" r:id="rId8"/>
    <p:sldId id="394" r:id="rId9"/>
    <p:sldId id="395" r:id="rId10"/>
    <p:sldId id="396" r:id="rId11"/>
    <p:sldId id="364" r:id="rId12"/>
    <p:sldId id="398" r:id="rId13"/>
    <p:sldId id="366" r:id="rId14"/>
    <p:sldId id="399" r:id="rId15"/>
    <p:sldId id="412" r:id="rId16"/>
    <p:sldId id="370" r:id="rId17"/>
    <p:sldId id="372" r:id="rId18"/>
    <p:sldId id="373" r:id="rId19"/>
    <p:sldId id="374" r:id="rId20"/>
    <p:sldId id="405" r:id="rId21"/>
    <p:sldId id="376" r:id="rId22"/>
    <p:sldId id="403" r:id="rId23"/>
    <p:sldId id="379" r:id="rId24"/>
    <p:sldId id="378" r:id="rId25"/>
    <p:sldId id="382" r:id="rId26"/>
    <p:sldId id="383" r:id="rId27"/>
    <p:sldId id="384" r:id="rId28"/>
    <p:sldId id="385" r:id="rId29"/>
    <p:sldId id="406" r:id="rId30"/>
    <p:sldId id="389" r:id="rId31"/>
    <p:sldId id="413" r:id="rId32"/>
    <p:sldId id="404" r:id="rId33"/>
    <p:sldId id="390" r:id="rId34"/>
    <p:sldId id="392" r:id="rId35"/>
    <p:sldId id="414" r:id="rId36"/>
    <p:sldId id="32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01010"/>
    <a:srgbClr val="595959"/>
    <a:srgbClr val="F2F2F2"/>
    <a:srgbClr val="000000"/>
    <a:srgbClr val="D9D9D9"/>
    <a:srgbClr val="BFBFBF"/>
    <a:srgbClr val="C9161D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87266" autoAdjust="0"/>
  </p:normalViewPr>
  <p:slideViewPr>
    <p:cSldViewPr snapToGrid="0">
      <p:cViewPr varScale="1">
        <p:scale>
          <a:sx n="60" d="100"/>
          <a:sy n="60" d="100"/>
        </p:scale>
        <p:origin x="940" y="4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A4A2-3218-4605-B5C9-6F17FF6FD4E8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BF50F-C4EC-4862-81CA-7B4D76BC3F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人脸识别技术飞速发展，应用场景百花齐放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3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人脸检测，特征提取，特征比对等操作都是在设备端完成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4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92D050"/>
                </a:solidFill>
                <a:latin typeface="思源黑体 CN Bold" pitchFamily="34" charset="-122"/>
                <a:ea typeface="思源黑体 CN Bold" pitchFamily="34" charset="-122"/>
              </a:rPr>
              <a:t>人脸识别业务</a:t>
            </a:r>
            <a:r>
              <a:rPr lang="en-US" altLang="zh-CN" sz="1200" dirty="0">
                <a:solidFill>
                  <a:srgbClr val="92D050"/>
                </a:solidFill>
                <a:latin typeface="思源黑体 CN Bold" pitchFamily="34" charset="-122"/>
                <a:ea typeface="思源黑体 CN Bold" pitchFamily="34" charset="-122"/>
              </a:rPr>
              <a:t>: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人脸检测，特征提取，活体检测，特征比对等，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86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7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5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7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0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26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圆角矩形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7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矩形调整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29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0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37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89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9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551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2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99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8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7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06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125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红圈 排版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05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519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518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06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2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怎么用，这么协作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8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64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BF50F-C4EC-4862-81CA-7B4D76BC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4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验证持卡（证）人，是不是其本人</a:t>
            </a:r>
            <a:endParaRPr lang="en-US" altLang="zh-CN" sz="1200" dirty="0">
              <a:solidFill>
                <a:srgbClr val="19191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特点：不会随着使用者增加而下降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40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9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3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D54B5-D5AF-4997-A69E-0BAF893D4D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82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00" y="-1"/>
            <a:ext cx="10195200" cy="5734800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381" y="1054630"/>
            <a:ext cx="10571238" cy="9918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81" y="2237695"/>
            <a:ext cx="105712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9405" y="6083074"/>
            <a:ext cx="1600200" cy="352425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10162420" y="6261327"/>
            <a:ext cx="1219199" cy="1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www.arcsoft.com.cn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标题 1"/>
          <p:cNvSpPr txBox="1"/>
          <p:nvPr userDrawn="1"/>
        </p:nvSpPr>
        <p:spPr>
          <a:xfrm>
            <a:off x="2298096" y="6261327"/>
            <a:ext cx="1354666" cy="19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|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　让视界从此不同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00" y="0"/>
            <a:ext cx="10195200" cy="5734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/>
          <a:stretch>
            <a:fillRect/>
          </a:stretch>
        </p:blipFill>
        <p:spPr>
          <a:xfrm>
            <a:off x="-8314" y="0"/>
            <a:ext cx="12200313" cy="57347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5" r="7799"/>
          <a:stretch>
            <a:fillRect/>
          </a:stretch>
        </p:blipFill>
        <p:spPr>
          <a:xfrm>
            <a:off x="-1" y="-8915"/>
            <a:ext cx="2662041" cy="6866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410" y="365125"/>
            <a:ext cx="8199390" cy="1325563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4410" y="1825625"/>
            <a:ext cx="8199390" cy="41585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9405" y="6083074"/>
            <a:ext cx="1600200" cy="352425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2975858" y="6330466"/>
            <a:ext cx="864080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 userDrawn="1"/>
        </p:nvSpPr>
        <p:spPr>
          <a:xfrm>
            <a:off x="9188633" y="6434472"/>
            <a:ext cx="2437813" cy="19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©2019 ArcSoft Corporation Limited. All rights reserved.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89" y="231511"/>
            <a:ext cx="764022" cy="196734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5554" y="0"/>
            <a:ext cx="942975" cy="409575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7429" y="873125"/>
            <a:ext cx="3027362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5554" y="0"/>
            <a:ext cx="942975" cy="409575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1573461" y="231220"/>
            <a:ext cx="942975" cy="15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让视界从此不同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565554" y="6330466"/>
            <a:ext cx="11051113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 userDrawn="1"/>
        </p:nvSpPr>
        <p:spPr>
          <a:xfrm>
            <a:off x="565554" y="6434472"/>
            <a:ext cx="1219199" cy="1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www.arcsoft.com.cn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标题 1"/>
          <p:cNvSpPr txBox="1"/>
          <p:nvPr userDrawn="1"/>
        </p:nvSpPr>
        <p:spPr>
          <a:xfrm>
            <a:off x="9188633" y="6434472"/>
            <a:ext cx="2437813" cy="19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©2019 ArcSoft Corporation Limited. All rights reserved.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6000" contrast="31000"/>
                    </a14:imgEffect>
                    <a14:imgEffect>
                      <a14:saturation sat="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00" y="595666"/>
            <a:ext cx="10195200" cy="57348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7429" y="705058"/>
            <a:ext cx="3027362" cy="479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2BF82D2-7A68-459D-A996-9BDDA2518FA4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sd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3277" cy="68747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1605B35-A0E4-0043-88A8-CA7CE26B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1840" cy="6874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6" y="0"/>
            <a:ext cx="1544894" cy="5558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1142031"/>
            <a:ext cx="7219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如何从</a:t>
            </a:r>
            <a:r>
              <a:rPr lang="en-US" altLang="zh-CN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到</a:t>
            </a:r>
            <a:r>
              <a:rPr lang="en-US" altLang="zh-CN" sz="36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36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搭建</a:t>
            </a:r>
            <a:r>
              <a: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人脸识别系统</a:t>
            </a:r>
          </a:p>
        </p:txBody>
      </p:sp>
      <p:sp>
        <p:nvSpPr>
          <p:cNvPr id="16" name="矩形 15"/>
          <p:cNvSpPr/>
          <p:nvPr/>
        </p:nvSpPr>
        <p:spPr>
          <a:xfrm>
            <a:off x="838200" y="2048840"/>
            <a:ext cx="493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虹软视觉开放平台 技术总监 潘海波</a:t>
            </a:r>
          </a:p>
        </p:txBody>
      </p:sp>
      <p:sp>
        <p:nvSpPr>
          <p:cNvPr id="17" name="矩形 16"/>
          <p:cNvSpPr/>
          <p:nvPr/>
        </p:nvSpPr>
        <p:spPr>
          <a:xfrm>
            <a:off x="912108" y="2868837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2019-06-28</a:t>
            </a:r>
          </a:p>
        </p:txBody>
      </p:sp>
      <p:sp>
        <p:nvSpPr>
          <p:cNvPr id="18" name="矩形 17"/>
          <p:cNvSpPr/>
          <p:nvPr/>
        </p:nvSpPr>
        <p:spPr>
          <a:xfrm>
            <a:off x="990600" y="2667000"/>
            <a:ext cx="1171575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839558"/>
            <a:ext cx="12192000" cy="4399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形标注 52"/>
          <p:cNvSpPr/>
          <p:nvPr/>
        </p:nvSpPr>
        <p:spPr>
          <a:xfrm>
            <a:off x="9466554" y="2534066"/>
            <a:ext cx="2037874" cy="1193053"/>
          </a:xfrm>
          <a:prstGeom prst="wedgeEllipseCallout">
            <a:avLst>
              <a:gd name="adj1" fmla="val -99156"/>
              <a:gd name="adj2" fmla="val 49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存放着公司所有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人的人脸特征信息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9511534" y="4656739"/>
            <a:ext cx="1843869" cy="100095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特征与特征库中所有特征比对</a:t>
            </a:r>
          </a:p>
        </p:txBody>
      </p:sp>
      <p:sp>
        <p:nvSpPr>
          <p:cNvPr id="40" name="流程图: 磁盘 39"/>
          <p:cNvSpPr/>
          <p:nvPr/>
        </p:nvSpPr>
        <p:spPr>
          <a:xfrm>
            <a:off x="6912997" y="3291919"/>
            <a:ext cx="1175102" cy="110541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人脸特征库</a:t>
            </a:r>
          </a:p>
        </p:txBody>
      </p:sp>
      <p:sp>
        <p:nvSpPr>
          <p:cNvPr id="52" name="矩形 51"/>
          <p:cNvSpPr/>
          <p:nvPr/>
        </p:nvSpPr>
        <p:spPr>
          <a:xfrm>
            <a:off x="2423951" y="2574474"/>
            <a:ext cx="14143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人员附属信息</a:t>
            </a:r>
          </a:p>
        </p:txBody>
      </p:sp>
      <p:sp>
        <p:nvSpPr>
          <p:cNvPr id="3" name="右弧形箭头 2"/>
          <p:cNvSpPr/>
          <p:nvPr/>
        </p:nvSpPr>
        <p:spPr>
          <a:xfrm>
            <a:off x="8343926" y="2524858"/>
            <a:ext cx="588134" cy="1223190"/>
          </a:xfrm>
          <a:prstGeom prst="curvedLeftArrow">
            <a:avLst/>
          </a:prstGeom>
          <a:solidFill>
            <a:schemeClr val="tx1">
              <a:lumMod val="50000"/>
              <a:lumOff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7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1:n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流程图</a:t>
            </a:r>
          </a:p>
        </p:txBody>
      </p:sp>
      <p:sp>
        <p:nvSpPr>
          <p:cNvPr id="28" name="矩形 27"/>
          <p:cNvSpPr/>
          <p:nvPr/>
        </p:nvSpPr>
        <p:spPr>
          <a:xfrm>
            <a:off x="6558143" y="4693151"/>
            <a:ext cx="2046247" cy="9767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90899" y="5250732"/>
            <a:ext cx="1550442" cy="3171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sp>
        <p:nvSpPr>
          <p:cNvPr id="32" name="矩形 31"/>
          <p:cNvSpPr/>
          <p:nvPr/>
        </p:nvSpPr>
        <p:spPr>
          <a:xfrm>
            <a:off x="6790899" y="4831725"/>
            <a:ext cx="1550442" cy="3485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(B)</a:t>
            </a:r>
            <a:endParaRPr lang="zh-CN" altLang="en-US" sz="14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4" name="左弧形箭头 33"/>
          <p:cNvSpPr/>
          <p:nvPr/>
        </p:nvSpPr>
        <p:spPr>
          <a:xfrm rot="11020860">
            <a:off x="8450429" y="4770731"/>
            <a:ext cx="334150" cy="713902"/>
          </a:xfrm>
          <a:prstGeom prst="curvedRightArrow">
            <a:avLst>
              <a:gd name="adj1" fmla="val 34811"/>
              <a:gd name="adj2" fmla="val 85621"/>
              <a:gd name="adj3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1331" y="2304504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人员注册入口</a:t>
            </a:r>
          </a:p>
        </p:txBody>
      </p:sp>
      <p:sp>
        <p:nvSpPr>
          <p:cNvPr id="46" name="矩形 45"/>
          <p:cNvSpPr/>
          <p:nvPr/>
        </p:nvSpPr>
        <p:spPr>
          <a:xfrm>
            <a:off x="3863378" y="2304504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/FD</a:t>
            </a:r>
          </a:p>
        </p:txBody>
      </p:sp>
      <p:sp>
        <p:nvSpPr>
          <p:cNvPr id="49" name="矩形 48"/>
          <p:cNvSpPr/>
          <p:nvPr/>
        </p:nvSpPr>
        <p:spPr>
          <a:xfrm>
            <a:off x="6749474" y="2304504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630951" y="2534066"/>
            <a:ext cx="10940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84744" y="2245995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人员注册照</a:t>
            </a:r>
            <a:endParaRPr lang="en-US" altLang="zh-CN" sz="1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5464049" y="2565738"/>
            <a:ext cx="10940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941331" y="4935371"/>
            <a:ext cx="1172214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摄像头</a:t>
            </a:r>
          </a:p>
        </p:txBody>
      </p:sp>
      <p:sp>
        <p:nvSpPr>
          <p:cNvPr id="57" name="矩形 56"/>
          <p:cNvSpPr/>
          <p:nvPr/>
        </p:nvSpPr>
        <p:spPr>
          <a:xfrm>
            <a:off x="2911309" y="4935371"/>
            <a:ext cx="1172214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图像采集</a:t>
            </a:r>
          </a:p>
        </p:txBody>
      </p:sp>
      <p:sp>
        <p:nvSpPr>
          <p:cNvPr id="58" name="矩形 57"/>
          <p:cNvSpPr/>
          <p:nvPr/>
        </p:nvSpPr>
        <p:spPr>
          <a:xfrm>
            <a:off x="5021701" y="4927669"/>
            <a:ext cx="1172214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/FT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131880" y="5201655"/>
            <a:ext cx="82856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07149" y="491784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图像数据</a:t>
            </a: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2165306" y="5179756"/>
            <a:ext cx="63967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341341" y="3911928"/>
            <a:ext cx="1457567" cy="5937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8932060" y="5127682"/>
            <a:ext cx="53449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6214980" y="5179756"/>
            <a:ext cx="3431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84683"/>
              </p:ext>
            </p:extLst>
          </p:nvPr>
        </p:nvGraphicFramePr>
        <p:xfrm>
          <a:off x="932852" y="3284815"/>
          <a:ext cx="53162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744">
                  <a:extLst>
                    <a:ext uri="{9D8B030D-6E8A-4147-A177-3AD203B41FA5}">
                      <a16:colId xmlns:a16="http://schemas.microsoft.com/office/drawing/2014/main" val="4055295333"/>
                    </a:ext>
                  </a:extLst>
                </a:gridCol>
                <a:gridCol w="1285702">
                  <a:extLst>
                    <a:ext uri="{9D8B030D-6E8A-4147-A177-3AD203B41FA5}">
                      <a16:colId xmlns:a16="http://schemas.microsoft.com/office/drawing/2014/main" val="875259293"/>
                    </a:ext>
                  </a:extLst>
                </a:gridCol>
                <a:gridCol w="1235825">
                  <a:extLst>
                    <a:ext uri="{9D8B030D-6E8A-4147-A177-3AD203B41FA5}">
                      <a16:colId xmlns:a16="http://schemas.microsoft.com/office/drawing/2014/main" val="4208605484"/>
                    </a:ext>
                  </a:extLst>
                </a:gridCol>
                <a:gridCol w="1647973">
                  <a:extLst>
                    <a:ext uri="{9D8B030D-6E8A-4147-A177-3AD203B41FA5}">
                      <a16:colId xmlns:a16="http://schemas.microsoft.com/office/drawing/2014/main" val="208773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2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207727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4810883" y="331942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注册照特征码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918899" y="3707629"/>
            <a:ext cx="9749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01090803FLLY…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952618" y="4095833"/>
            <a:ext cx="901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01498024XTL…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772105" y="4081846"/>
            <a:ext cx="383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 </a:t>
            </a:r>
            <a:r>
              <a:rPr lang="en-US" altLang="zh-CN" sz="12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795538" y="3702575"/>
            <a:ext cx="303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</a:t>
            </a:r>
          </a:p>
        </p:txBody>
      </p:sp>
      <p:sp>
        <p:nvSpPr>
          <p:cNvPr id="79" name="矩形 78"/>
          <p:cNvSpPr/>
          <p:nvPr/>
        </p:nvSpPr>
        <p:spPr>
          <a:xfrm>
            <a:off x="2397939" y="4076039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YY</a:t>
            </a:r>
            <a:r>
              <a:rPr lang="en-US" altLang="zh-CN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_z.jpg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273255" y="3696768"/>
            <a:ext cx="793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XX_z.jpg</a:t>
            </a:r>
          </a:p>
        </p:txBody>
      </p:sp>
      <p:sp>
        <p:nvSpPr>
          <p:cNvPr id="81" name="矩形 80"/>
          <p:cNvSpPr/>
          <p:nvPr/>
        </p:nvSpPr>
        <p:spPr>
          <a:xfrm>
            <a:off x="1149722" y="4086900"/>
            <a:ext cx="7377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00000.2</a:t>
            </a:r>
          </a:p>
        </p:txBody>
      </p:sp>
      <p:sp>
        <p:nvSpPr>
          <p:cNvPr id="82" name="矩形 81"/>
          <p:cNvSpPr/>
          <p:nvPr/>
        </p:nvSpPr>
        <p:spPr>
          <a:xfrm>
            <a:off x="1133080" y="3707629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00000.1</a:t>
            </a:r>
          </a:p>
        </p:txBody>
      </p:sp>
      <p:sp>
        <p:nvSpPr>
          <p:cNvPr id="83" name="矩形 82"/>
          <p:cNvSpPr/>
          <p:nvPr/>
        </p:nvSpPr>
        <p:spPr>
          <a:xfrm>
            <a:off x="3699970" y="3341107"/>
            <a:ext cx="527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姓 名</a:t>
            </a:r>
          </a:p>
        </p:txBody>
      </p:sp>
      <p:sp>
        <p:nvSpPr>
          <p:cNvPr id="84" name="矩形 83"/>
          <p:cNvSpPr/>
          <p:nvPr/>
        </p:nvSpPr>
        <p:spPr>
          <a:xfrm>
            <a:off x="2342502" y="331749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注册照</a:t>
            </a:r>
          </a:p>
        </p:txBody>
      </p:sp>
      <p:sp>
        <p:nvSpPr>
          <p:cNvPr id="85" name="矩形 84"/>
          <p:cNvSpPr/>
          <p:nvPr/>
        </p:nvSpPr>
        <p:spPr>
          <a:xfrm>
            <a:off x="1264266" y="332835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工号</a:t>
            </a:r>
          </a:p>
        </p:txBody>
      </p:sp>
      <p:sp>
        <p:nvSpPr>
          <p:cNvPr id="2" name="矩形 1"/>
          <p:cNvSpPr/>
          <p:nvPr/>
        </p:nvSpPr>
        <p:spPr>
          <a:xfrm>
            <a:off x="932852" y="3152776"/>
            <a:ext cx="7408489" cy="1377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6321914" y="3829050"/>
            <a:ext cx="427560" cy="8287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00" y="-1"/>
            <a:ext cx="6400800" cy="6858000"/>
          </a:xfrm>
          <a:prstGeom prst="rect">
            <a:avLst/>
          </a:prstGeom>
        </p:spPr>
      </p:pic>
      <p:sp>
        <p:nvSpPr>
          <p:cNvPr id="17" name="Rectangle 5"/>
          <p:cNvSpPr/>
          <p:nvPr/>
        </p:nvSpPr>
        <p:spPr>
          <a:xfrm>
            <a:off x="4141694" y="2115574"/>
            <a:ext cx="7212105" cy="38011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1130" y="3059667"/>
            <a:ext cx="29404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人脸识别所有模块均在设备</a:t>
            </a:r>
            <a:r>
              <a:rPr lang="zh-CN" altLang="en-US" sz="14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端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实现</a:t>
            </a: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-333315" y="1547008"/>
            <a:ext cx="6124515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人脸识别离线（本地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）方案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40298" y="30596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优点：</a:t>
            </a:r>
          </a:p>
        </p:txBody>
      </p:sp>
      <p:sp>
        <p:nvSpPr>
          <p:cNvPr id="39" name="矩形 38"/>
          <p:cNvSpPr/>
          <p:nvPr/>
        </p:nvSpPr>
        <p:spPr>
          <a:xfrm>
            <a:off x="5505532" y="360728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比对速度快</a:t>
            </a:r>
          </a:p>
        </p:txBody>
      </p:sp>
      <p:sp>
        <p:nvSpPr>
          <p:cNvPr id="40" name="矩形 39"/>
          <p:cNvSpPr/>
          <p:nvPr/>
        </p:nvSpPr>
        <p:spPr>
          <a:xfrm>
            <a:off x="5146460" y="3962985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不依赖网络运行</a:t>
            </a:r>
          </a:p>
        </p:txBody>
      </p:sp>
      <p:sp>
        <p:nvSpPr>
          <p:cNvPr id="41" name="矩形 40"/>
          <p:cNvSpPr/>
          <p:nvPr/>
        </p:nvSpPr>
        <p:spPr>
          <a:xfrm>
            <a:off x="7157592" y="30596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缺点：</a:t>
            </a:r>
          </a:p>
        </p:txBody>
      </p:sp>
      <p:sp>
        <p:nvSpPr>
          <p:cNvPr id="42" name="矩形 41"/>
          <p:cNvSpPr/>
          <p:nvPr/>
        </p:nvSpPr>
        <p:spPr>
          <a:xfrm>
            <a:off x="7142352" y="3607280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设备算力与存储空间有限</a:t>
            </a:r>
            <a:endParaRPr lang="en-US" altLang="zh-CN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3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295" y="0"/>
            <a:ext cx="6400800" cy="6858000"/>
          </a:xfrm>
          <a:prstGeom prst="rect">
            <a:avLst/>
          </a:prstGeom>
        </p:spPr>
      </p:pic>
      <p:sp>
        <p:nvSpPr>
          <p:cNvPr id="20" name="Rectangle 5"/>
          <p:cNvSpPr/>
          <p:nvPr/>
        </p:nvSpPr>
        <p:spPr>
          <a:xfrm>
            <a:off x="4141694" y="2115574"/>
            <a:ext cx="7212105" cy="38011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16674" y="1483525"/>
            <a:ext cx="4705933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337744" y="1483525"/>
            <a:ext cx="5039420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400" dirty="0"/>
              <a:t>人脸识别</a:t>
            </a:r>
            <a:r>
              <a:rPr lang="zh-CN" altLang="en-US" sz="2400" dirty="0" smtClean="0"/>
              <a:t>服务端（</a:t>
            </a:r>
            <a:r>
              <a:rPr lang="zh-CN" altLang="en-US" sz="2400" dirty="0"/>
              <a:t>云方案）方案</a:t>
            </a:r>
            <a:endParaRPr lang="zh-CN" altLang="zh-CN" sz="2400" dirty="0"/>
          </a:p>
        </p:txBody>
      </p:sp>
      <p:sp>
        <p:nvSpPr>
          <p:cNvPr id="21" name="矩形 20"/>
          <p:cNvSpPr/>
          <p:nvPr/>
        </p:nvSpPr>
        <p:spPr>
          <a:xfrm>
            <a:off x="6564198" y="30596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优点：</a:t>
            </a:r>
          </a:p>
        </p:txBody>
      </p:sp>
      <p:sp>
        <p:nvSpPr>
          <p:cNvPr id="22" name="矩形 21"/>
          <p:cNvSpPr/>
          <p:nvPr/>
        </p:nvSpPr>
        <p:spPr>
          <a:xfrm>
            <a:off x="5331751" y="3607280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算力和存储空间无限制</a:t>
            </a:r>
          </a:p>
        </p:txBody>
      </p:sp>
      <p:sp>
        <p:nvSpPr>
          <p:cNvPr id="23" name="矩形 22"/>
          <p:cNvSpPr/>
          <p:nvPr/>
        </p:nvSpPr>
        <p:spPr>
          <a:xfrm>
            <a:off x="4613605" y="3962985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同时处理多个人脸的检测与识别</a:t>
            </a:r>
          </a:p>
        </p:txBody>
      </p:sp>
      <p:sp>
        <p:nvSpPr>
          <p:cNvPr id="24" name="矩形 23"/>
          <p:cNvSpPr/>
          <p:nvPr/>
        </p:nvSpPr>
        <p:spPr>
          <a:xfrm>
            <a:off x="7881492" y="30596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缺点：</a:t>
            </a:r>
          </a:p>
        </p:txBody>
      </p:sp>
      <p:sp>
        <p:nvSpPr>
          <p:cNvPr id="25" name="矩形 24"/>
          <p:cNvSpPr/>
          <p:nvPr/>
        </p:nvSpPr>
        <p:spPr>
          <a:xfrm>
            <a:off x="7866252" y="3607280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设备运行依赖于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网络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72678" y="431510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支撑大量的人脸特征库比对</a:t>
            </a:r>
          </a:p>
        </p:txBody>
      </p:sp>
      <p:sp>
        <p:nvSpPr>
          <p:cNvPr id="27" name="矩形 26"/>
          <p:cNvSpPr/>
          <p:nvPr/>
        </p:nvSpPr>
        <p:spPr>
          <a:xfrm>
            <a:off x="7882225" y="396298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整体</a:t>
            </a:r>
            <a:r>
              <a:rPr lang="zh-CN" altLang="en-US" sz="14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成本较高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0659" y="3059667"/>
            <a:ext cx="277090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设备端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只负责采集数据，和部分人脸识别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功能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负责人脸识别部分或全部功能</a:t>
            </a: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矩形 218"/>
          <p:cNvSpPr/>
          <p:nvPr/>
        </p:nvSpPr>
        <p:spPr>
          <a:xfrm>
            <a:off x="9031652" y="1766405"/>
            <a:ext cx="2290853" cy="1920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370609" y="1766406"/>
            <a:ext cx="3130178" cy="164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/>
          <p:cNvSpPr/>
          <p:nvPr/>
        </p:nvSpPr>
        <p:spPr>
          <a:xfrm>
            <a:off x="869496" y="1766405"/>
            <a:ext cx="3981244" cy="161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</a:t>
            </a:r>
            <a:r>
              <a:rPr lang="zh-CN" altLang="en-US" sz="24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服务端技术方案</a:t>
            </a:r>
            <a:endParaRPr lang="en-US" altLang="zh-CN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9496" y="3538300"/>
            <a:ext cx="3962400" cy="233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594972" y="5972969"/>
            <a:ext cx="559706" cy="496412"/>
            <a:chOff x="2594972" y="5849837"/>
            <a:chExt cx="559706" cy="496412"/>
          </a:xfrm>
        </p:grpSpPr>
        <p:sp>
          <p:nvSpPr>
            <p:cNvPr id="66" name="椭圆 65"/>
            <p:cNvSpPr/>
            <p:nvPr/>
          </p:nvSpPr>
          <p:spPr>
            <a:xfrm>
              <a:off x="2638942" y="5849837"/>
              <a:ext cx="461230" cy="4612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7" name="文本占位符 1"/>
            <p:cNvSpPr txBox="1">
              <a:spLocks/>
            </p:cNvSpPr>
            <p:nvPr/>
          </p:nvSpPr>
          <p:spPr>
            <a:xfrm>
              <a:off x="2594972" y="5980309"/>
              <a:ext cx="559706" cy="36594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方案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</a:t>
              </a:r>
              <a:endParaRPr lang="en-US" altLang="zh-CN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1038224" y="2118672"/>
            <a:ext cx="1647833" cy="878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 I </a:t>
            </a:r>
            <a:r>
              <a:rPr lang="zh-CN" altLang="en-US" sz="12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界面</a:t>
            </a:r>
            <a:endParaRPr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40024" y="3963423"/>
            <a:ext cx="3371509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网关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0024" y="4678383"/>
            <a:ext cx="3371509" cy="342420"/>
            <a:chOff x="962366" y="4903478"/>
            <a:chExt cx="3371509" cy="342420"/>
          </a:xfrm>
        </p:grpSpPr>
        <p:sp>
          <p:nvSpPr>
            <p:cNvPr id="92" name="矩形 91"/>
            <p:cNvSpPr/>
            <p:nvPr/>
          </p:nvSpPr>
          <p:spPr>
            <a:xfrm>
              <a:off x="2673038" y="4903478"/>
              <a:ext cx="805502" cy="34242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人脸检测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3528373" y="4903478"/>
              <a:ext cx="805502" cy="34242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特征提取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817702" y="4903478"/>
              <a:ext cx="805502" cy="34242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特征比对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AFEC1F81-FCDC-4BF0-9E07-8D7C2D7C6328}"/>
                </a:ext>
              </a:extLst>
            </p:cNvPr>
            <p:cNvSpPr/>
            <p:nvPr/>
          </p:nvSpPr>
          <p:spPr>
            <a:xfrm>
              <a:off x="962366" y="4903478"/>
              <a:ext cx="805502" cy="34242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活体检测</a:t>
              </a:r>
            </a:p>
          </p:txBody>
        </p:sp>
      </p:grpSp>
      <p:sp>
        <p:nvSpPr>
          <p:cNvPr id="98" name="矩形 97"/>
          <p:cNvSpPr/>
          <p:nvPr/>
        </p:nvSpPr>
        <p:spPr>
          <a:xfrm>
            <a:off x="1038224" y="368180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服务端</a:t>
            </a:r>
          </a:p>
        </p:txBody>
      </p:sp>
      <p:sp>
        <p:nvSpPr>
          <p:cNvPr id="99" name="流程图: 磁盘 98">
            <a:extLst>
              <a:ext uri="{FF2B5EF4-FFF2-40B4-BE49-F238E27FC236}">
                <a16:creationId xmlns:a16="http://schemas.microsoft.com/office/drawing/2014/main" id="{7BE36281-A7CE-4DEA-902A-7494FD129BC5}"/>
              </a:ext>
            </a:extLst>
          </p:cNvPr>
          <p:cNvSpPr/>
          <p:nvPr/>
        </p:nvSpPr>
        <p:spPr>
          <a:xfrm>
            <a:off x="2263145" y="5393343"/>
            <a:ext cx="1175102" cy="36314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存储</a:t>
            </a:r>
          </a:p>
        </p:txBody>
      </p:sp>
      <p:sp>
        <p:nvSpPr>
          <p:cNvPr id="7" name="右箭头 6"/>
          <p:cNvSpPr/>
          <p:nvPr/>
        </p:nvSpPr>
        <p:spPr>
          <a:xfrm rot="5400000">
            <a:off x="2731915" y="4396417"/>
            <a:ext cx="237563" cy="1834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850696" y="5020803"/>
            <a:ext cx="0" cy="28551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5362755" y="3543299"/>
            <a:ext cx="3138037" cy="229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622040" y="5972969"/>
            <a:ext cx="559706" cy="496412"/>
            <a:chOff x="6622040" y="5849837"/>
            <a:chExt cx="559706" cy="496412"/>
          </a:xfrm>
        </p:grpSpPr>
        <p:sp>
          <p:nvSpPr>
            <p:cNvPr id="107" name="椭圆 106"/>
            <p:cNvSpPr/>
            <p:nvPr/>
          </p:nvSpPr>
          <p:spPr>
            <a:xfrm>
              <a:off x="6666010" y="5849837"/>
              <a:ext cx="461230" cy="4612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8" name="文本占位符 1"/>
            <p:cNvSpPr txBox="1">
              <a:spLocks/>
            </p:cNvSpPr>
            <p:nvPr/>
          </p:nvSpPr>
          <p:spPr>
            <a:xfrm>
              <a:off x="6622040" y="5980309"/>
              <a:ext cx="559706" cy="36594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方案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</a:t>
              </a:r>
              <a:endParaRPr lang="en-US" altLang="zh-CN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5633284" y="3926840"/>
            <a:ext cx="2516174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网关</a:t>
            </a:r>
          </a:p>
        </p:txBody>
      </p:sp>
      <p:sp>
        <p:nvSpPr>
          <p:cNvPr id="122" name="矩形 121"/>
          <p:cNvSpPr/>
          <p:nvPr/>
        </p:nvSpPr>
        <p:spPr>
          <a:xfrm>
            <a:off x="7343955" y="4641800"/>
            <a:ext cx="805502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</a:p>
        </p:txBody>
      </p:sp>
      <p:sp>
        <p:nvSpPr>
          <p:cNvPr id="124" name="矩形 123"/>
          <p:cNvSpPr/>
          <p:nvPr/>
        </p:nvSpPr>
        <p:spPr>
          <a:xfrm>
            <a:off x="6488619" y="4641800"/>
            <a:ext cx="805502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FEC1F81-FCDC-4BF0-9E07-8D7C2D7C6328}"/>
              </a:ext>
            </a:extLst>
          </p:cNvPr>
          <p:cNvSpPr/>
          <p:nvPr/>
        </p:nvSpPr>
        <p:spPr>
          <a:xfrm>
            <a:off x="5633283" y="4641800"/>
            <a:ext cx="805502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sp>
        <p:nvSpPr>
          <p:cNvPr id="118" name="流程图: 磁盘 117">
            <a:extLst>
              <a:ext uri="{FF2B5EF4-FFF2-40B4-BE49-F238E27FC236}">
                <a16:creationId xmlns:a16="http://schemas.microsoft.com/office/drawing/2014/main" id="{7BE36281-A7CE-4DEA-902A-7494FD129BC5}"/>
              </a:ext>
            </a:extLst>
          </p:cNvPr>
          <p:cNvSpPr/>
          <p:nvPr/>
        </p:nvSpPr>
        <p:spPr>
          <a:xfrm>
            <a:off x="6314342" y="5394341"/>
            <a:ext cx="1175102" cy="3255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存储</a:t>
            </a:r>
          </a:p>
        </p:txBody>
      </p:sp>
      <p:sp>
        <p:nvSpPr>
          <p:cNvPr id="119" name="右箭头 118"/>
          <p:cNvSpPr/>
          <p:nvPr/>
        </p:nvSpPr>
        <p:spPr>
          <a:xfrm rot="5400000">
            <a:off x="6745505" y="4359835"/>
            <a:ext cx="237563" cy="1834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连接符 119"/>
          <p:cNvCxnSpPr/>
          <p:nvPr/>
        </p:nvCxnSpPr>
        <p:spPr>
          <a:xfrm>
            <a:off x="6901893" y="4984220"/>
            <a:ext cx="0" cy="28551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/>
          <p:cNvSpPr/>
          <p:nvPr/>
        </p:nvSpPr>
        <p:spPr>
          <a:xfrm>
            <a:off x="5542301" y="363287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服务端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61" name="直接箭头连接符 160"/>
          <p:cNvCxnSpPr/>
          <p:nvPr/>
        </p:nvCxnSpPr>
        <p:spPr>
          <a:xfrm>
            <a:off x="6927844" y="2863848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5618009" y="2169038"/>
            <a:ext cx="2635379" cy="32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摄像头</a:t>
            </a:r>
          </a:p>
        </p:txBody>
      </p:sp>
      <p:sp>
        <p:nvSpPr>
          <p:cNvPr id="113" name="矩形 112"/>
          <p:cNvSpPr/>
          <p:nvPr/>
        </p:nvSpPr>
        <p:spPr>
          <a:xfrm>
            <a:off x="5624589" y="2623883"/>
            <a:ext cx="2622219" cy="32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图像采集</a:t>
            </a:r>
          </a:p>
        </p:txBody>
      </p:sp>
      <p:sp>
        <p:nvSpPr>
          <p:cNvPr id="157" name="矩形 156"/>
          <p:cNvSpPr/>
          <p:nvPr/>
        </p:nvSpPr>
        <p:spPr>
          <a:xfrm>
            <a:off x="5624589" y="3052297"/>
            <a:ext cx="2622219" cy="32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</a:p>
        </p:txBody>
      </p:sp>
      <p:cxnSp>
        <p:nvCxnSpPr>
          <p:cNvPr id="159" name="直接箭头连接符 158"/>
          <p:cNvCxnSpPr/>
          <p:nvPr/>
        </p:nvCxnSpPr>
        <p:spPr>
          <a:xfrm>
            <a:off x="6927844" y="2428603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右箭头 161"/>
          <p:cNvSpPr/>
          <p:nvPr/>
        </p:nvSpPr>
        <p:spPr>
          <a:xfrm rot="5400000">
            <a:off x="6858058" y="3410212"/>
            <a:ext cx="155279" cy="1199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/>
          <p:cNvSpPr/>
          <p:nvPr/>
        </p:nvSpPr>
        <p:spPr>
          <a:xfrm>
            <a:off x="9039502" y="3855705"/>
            <a:ext cx="2283003" cy="1985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9925943" y="5972969"/>
            <a:ext cx="559706" cy="496412"/>
            <a:chOff x="9925943" y="5820569"/>
            <a:chExt cx="559706" cy="496412"/>
          </a:xfrm>
        </p:grpSpPr>
        <p:sp>
          <p:nvSpPr>
            <p:cNvPr id="186" name="椭圆 185"/>
            <p:cNvSpPr/>
            <p:nvPr/>
          </p:nvSpPr>
          <p:spPr>
            <a:xfrm>
              <a:off x="9969913" y="5820569"/>
              <a:ext cx="461230" cy="4612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7" name="文本占位符 1"/>
            <p:cNvSpPr txBox="1">
              <a:spLocks/>
            </p:cNvSpPr>
            <p:nvPr/>
          </p:nvSpPr>
          <p:spPr>
            <a:xfrm>
              <a:off x="9925943" y="5951041"/>
              <a:ext cx="559706" cy="36594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方案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3</a:t>
              </a:r>
              <a:endParaRPr lang="en-US" altLang="zh-CN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94" name="矩形 193"/>
          <p:cNvSpPr/>
          <p:nvPr/>
        </p:nvSpPr>
        <p:spPr>
          <a:xfrm>
            <a:off x="9310031" y="4207456"/>
            <a:ext cx="1660837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网关</a:t>
            </a:r>
          </a:p>
        </p:txBody>
      </p:sp>
      <p:sp>
        <p:nvSpPr>
          <p:cNvPr id="197" name="矩形 196"/>
          <p:cNvSpPr/>
          <p:nvPr/>
        </p:nvSpPr>
        <p:spPr>
          <a:xfrm>
            <a:off x="10165366" y="4794375"/>
            <a:ext cx="805502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FEC1F81-FCDC-4BF0-9E07-8D7C2D7C6328}"/>
              </a:ext>
            </a:extLst>
          </p:cNvPr>
          <p:cNvSpPr/>
          <p:nvPr/>
        </p:nvSpPr>
        <p:spPr>
          <a:xfrm>
            <a:off x="9310030" y="4794375"/>
            <a:ext cx="805502" cy="342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sp>
        <p:nvSpPr>
          <p:cNvPr id="201" name="流程图: 磁盘 200">
            <a:extLst>
              <a:ext uri="{FF2B5EF4-FFF2-40B4-BE49-F238E27FC236}">
                <a16:creationId xmlns:a16="http://schemas.microsoft.com/office/drawing/2014/main" id="{7BE36281-A7CE-4DEA-902A-7494FD129BC5}"/>
              </a:ext>
            </a:extLst>
          </p:cNvPr>
          <p:cNvSpPr/>
          <p:nvPr/>
        </p:nvSpPr>
        <p:spPr>
          <a:xfrm>
            <a:off x="9527981" y="5394341"/>
            <a:ext cx="1175102" cy="3255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存储</a:t>
            </a:r>
          </a:p>
        </p:txBody>
      </p:sp>
      <p:sp>
        <p:nvSpPr>
          <p:cNvPr id="202" name="右箭头 201"/>
          <p:cNvSpPr/>
          <p:nvPr/>
        </p:nvSpPr>
        <p:spPr>
          <a:xfrm rot="5400000">
            <a:off x="10029057" y="4576381"/>
            <a:ext cx="172628" cy="13334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3" name="直接连接符 202"/>
          <p:cNvCxnSpPr/>
          <p:nvPr/>
        </p:nvCxnSpPr>
        <p:spPr>
          <a:xfrm>
            <a:off x="10154772" y="5136795"/>
            <a:ext cx="0" cy="21437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/>
          <p:cNvSpPr/>
          <p:nvPr/>
        </p:nvSpPr>
        <p:spPr>
          <a:xfrm>
            <a:off x="9148081" y="389795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服务端</a:t>
            </a:r>
          </a:p>
        </p:txBody>
      </p:sp>
      <p:cxnSp>
        <p:nvCxnSpPr>
          <p:cNvPr id="206" name="直接箭头连接符 205"/>
          <p:cNvCxnSpPr/>
          <p:nvPr/>
        </p:nvCxnSpPr>
        <p:spPr>
          <a:xfrm>
            <a:off x="10177079" y="3212769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/>
          <p:cNvCxnSpPr/>
          <p:nvPr/>
        </p:nvCxnSpPr>
        <p:spPr>
          <a:xfrm>
            <a:off x="10177079" y="2812180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右箭头 208"/>
          <p:cNvSpPr/>
          <p:nvPr/>
        </p:nvSpPr>
        <p:spPr>
          <a:xfrm rot="5400000">
            <a:off x="10066139" y="3706230"/>
            <a:ext cx="168670" cy="1302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>
            <a:off x="9148081" y="2169039"/>
            <a:ext cx="2057995" cy="286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摄像头</a:t>
            </a:r>
          </a:p>
        </p:txBody>
      </p:sp>
      <p:sp>
        <p:nvSpPr>
          <p:cNvPr id="192" name="矩形 191"/>
          <p:cNvSpPr/>
          <p:nvPr/>
        </p:nvSpPr>
        <p:spPr>
          <a:xfrm>
            <a:off x="9148081" y="2586453"/>
            <a:ext cx="2057995" cy="286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图像采集</a:t>
            </a:r>
          </a:p>
        </p:txBody>
      </p:sp>
      <p:sp>
        <p:nvSpPr>
          <p:cNvPr id="204" name="矩形 203"/>
          <p:cNvSpPr/>
          <p:nvPr/>
        </p:nvSpPr>
        <p:spPr>
          <a:xfrm>
            <a:off x="9148081" y="2975634"/>
            <a:ext cx="2057995" cy="286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</a:p>
        </p:txBody>
      </p:sp>
      <p:sp>
        <p:nvSpPr>
          <p:cNvPr id="210" name="矩形 209"/>
          <p:cNvSpPr/>
          <p:nvPr/>
        </p:nvSpPr>
        <p:spPr>
          <a:xfrm>
            <a:off x="9148081" y="3377819"/>
            <a:ext cx="2057995" cy="286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endParaRPr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10177079" y="2392343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/>
          <p:cNvSpPr/>
          <p:nvPr/>
        </p:nvSpPr>
        <p:spPr>
          <a:xfrm>
            <a:off x="1038224" y="180677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设备端</a:t>
            </a:r>
          </a:p>
        </p:txBody>
      </p:sp>
      <p:sp>
        <p:nvSpPr>
          <p:cNvPr id="214" name="矩形 213"/>
          <p:cNvSpPr/>
          <p:nvPr/>
        </p:nvSpPr>
        <p:spPr>
          <a:xfrm>
            <a:off x="5542301" y="187813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设备端</a:t>
            </a:r>
          </a:p>
        </p:txBody>
      </p:sp>
      <p:sp>
        <p:nvSpPr>
          <p:cNvPr id="215" name="矩形 214"/>
          <p:cNvSpPr/>
          <p:nvPr/>
        </p:nvSpPr>
        <p:spPr>
          <a:xfrm>
            <a:off x="9148081" y="186383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设备端</a:t>
            </a:r>
          </a:p>
        </p:txBody>
      </p:sp>
      <p:sp>
        <p:nvSpPr>
          <p:cNvPr id="221" name="矩形 220"/>
          <p:cNvSpPr/>
          <p:nvPr/>
        </p:nvSpPr>
        <p:spPr>
          <a:xfrm>
            <a:off x="2758947" y="2132701"/>
            <a:ext cx="1713637" cy="32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摄像头</a:t>
            </a:r>
          </a:p>
        </p:txBody>
      </p:sp>
      <p:sp>
        <p:nvSpPr>
          <p:cNvPr id="222" name="矩形 221"/>
          <p:cNvSpPr/>
          <p:nvPr/>
        </p:nvSpPr>
        <p:spPr>
          <a:xfrm>
            <a:off x="2763226" y="2681471"/>
            <a:ext cx="1705080" cy="32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图像采集</a:t>
            </a:r>
          </a:p>
        </p:txBody>
      </p:sp>
      <p:cxnSp>
        <p:nvCxnSpPr>
          <p:cNvPr id="224" name="直接箭头连接符 223"/>
          <p:cNvCxnSpPr/>
          <p:nvPr/>
        </p:nvCxnSpPr>
        <p:spPr>
          <a:xfrm>
            <a:off x="3610658" y="2477991"/>
            <a:ext cx="0" cy="195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右箭头 226"/>
          <p:cNvSpPr/>
          <p:nvPr/>
        </p:nvSpPr>
        <p:spPr>
          <a:xfrm rot="5400000">
            <a:off x="3534560" y="3400691"/>
            <a:ext cx="155279" cy="1199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右箭头 227"/>
          <p:cNvSpPr/>
          <p:nvPr/>
        </p:nvSpPr>
        <p:spPr>
          <a:xfrm rot="5400000">
            <a:off x="1783268" y="3389939"/>
            <a:ext cx="155279" cy="1199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407200" y="2091690"/>
            <a:ext cx="4784800" cy="3977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4066" y="2091690"/>
            <a:ext cx="7192883" cy="3977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技术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方案选型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151039" y="3251561"/>
            <a:ext cx="2366517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1151040" y="2278837"/>
            <a:ext cx="838786" cy="838786"/>
            <a:chOff x="0" y="0"/>
            <a:chExt cx="1591420" cy="1591420"/>
          </a:xfrm>
          <a:solidFill>
            <a:schemeClr val="bg1">
              <a:lumMod val="85000"/>
            </a:schemeClr>
          </a:solidFill>
        </p:grpSpPr>
        <p:sp>
          <p:nvSpPr>
            <p:cNvPr id="14" name="AutoShape 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AutoShape 8"/>
            <p:cNvSpPr>
              <a:spLocks/>
            </p:cNvSpPr>
            <p:nvPr/>
          </p:nvSpPr>
          <p:spPr bwMode="auto">
            <a:xfrm>
              <a:off x="0" y="547945"/>
              <a:ext cx="1591420" cy="495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es-E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AutoShape 9"/>
          <p:cNvSpPr>
            <a:spLocks/>
          </p:cNvSpPr>
          <p:nvPr/>
        </p:nvSpPr>
        <p:spPr bwMode="auto">
          <a:xfrm>
            <a:off x="1368583" y="3695998"/>
            <a:ext cx="1885177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en-US" altLang="zh-CN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1</a:t>
            </a:r>
            <a:r>
              <a:rPr lang="zh-CN" altLang="en-US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：</a:t>
            </a:r>
            <a:r>
              <a:rPr lang="en-US" altLang="zh-CN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1</a:t>
            </a:r>
            <a:r>
              <a:rPr lang="zh-CN" altLang="en-US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与</a:t>
            </a:r>
            <a:r>
              <a:rPr lang="en-US" altLang="zh-CN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1</a:t>
            </a:r>
            <a:r>
              <a:rPr lang="zh-CN" altLang="en-US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：</a:t>
            </a:r>
            <a:r>
              <a:rPr lang="en-US" altLang="zh-CN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n</a:t>
            </a:r>
            <a:r>
              <a:rPr lang="zh-CN" altLang="en-US" sz="1400" b="0" dirty="0" smtClean="0">
                <a:solidFill>
                  <a:srgbClr val="C00000"/>
                </a:solidFill>
                <a:latin typeface="Arial" panose="020B0604020202020204" pitchFamily="34" charset="0"/>
                <a:ea typeface="思源黑体 CN Regular" panose="020B0500000000000000" pitchFamily="34" charset="-122"/>
              </a:rPr>
              <a:t>的选择标准</a:t>
            </a:r>
            <a:endParaRPr lang="es-ES" altLang="zh-CN" sz="1400" b="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 flipV="1">
            <a:off x="3777080" y="3251560"/>
            <a:ext cx="2367353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AutoShape 12"/>
          <p:cNvSpPr>
            <a:spLocks/>
          </p:cNvSpPr>
          <p:nvPr/>
        </p:nvSpPr>
        <p:spPr bwMode="auto">
          <a:xfrm>
            <a:off x="3777079" y="2296036"/>
            <a:ext cx="839623" cy="839624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AutoShape 13"/>
          <p:cNvSpPr>
            <a:spLocks/>
          </p:cNvSpPr>
          <p:nvPr/>
        </p:nvSpPr>
        <p:spPr bwMode="auto">
          <a:xfrm>
            <a:off x="3777079" y="2567641"/>
            <a:ext cx="839623" cy="2553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>
              <a:lnSpc>
                <a:spcPct val="120000"/>
              </a:lnSpc>
              <a:defRPr/>
            </a:pPr>
            <a:r>
              <a:rPr lang="es-E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4" name="AutoShape 14"/>
          <p:cNvSpPr>
            <a:spLocks/>
          </p:cNvSpPr>
          <p:nvPr/>
        </p:nvSpPr>
        <p:spPr bwMode="auto">
          <a:xfrm>
            <a:off x="3926086" y="3685365"/>
            <a:ext cx="2026647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r>
              <a:rPr lang="zh-CN" altLang="en-US" sz="1400" b="0" dirty="0" smtClean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本地端与服务</a:t>
            </a:r>
            <a:r>
              <a:rPr lang="zh-CN" altLang="en-US" sz="1400" b="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端</a:t>
            </a:r>
            <a:r>
              <a:rPr lang="zh-CN" altLang="en-US" sz="1400" b="0" dirty="0" smtClean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选择标准</a:t>
            </a:r>
            <a:endParaRPr lang="en-US" altLang="zh-CN" sz="1400" b="0" dirty="0"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9" name="AutoShape 19"/>
          <p:cNvSpPr>
            <a:spLocks/>
          </p:cNvSpPr>
          <p:nvPr/>
        </p:nvSpPr>
        <p:spPr bwMode="auto">
          <a:xfrm>
            <a:off x="7683894" y="3526384"/>
            <a:ext cx="1675062" cy="2462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适应各种方案</a:t>
            </a:r>
            <a:endParaRPr lang="es-ES" altLang="zh-CN" sz="16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44936" y="4383222"/>
            <a:ext cx="17945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辅助身份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信息情况下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4936" y="5137833"/>
            <a:ext cx="2326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无辅助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身份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识别情况下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68151" y="4312145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算力能满足实际需求；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无网络情况下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80960" y="4963799"/>
            <a:ext cx="2499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对算力要求较高；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有良好网络环境；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海量的人脸底库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47984" y="4102560"/>
            <a:ext cx="3152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虹软提供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全套的人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脸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 可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离线独立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运行，开发者可根据实际应用场景，自主选择技术方案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100%</a:t>
            </a:r>
            <a:r>
              <a:rPr lang="zh-CN" altLang="en-US" sz="1200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保护客户隐私</a:t>
            </a:r>
            <a:endParaRPr lang="zh-CN" altLang="en-US" sz="12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5400000">
            <a:off x="7877841" y="2441392"/>
            <a:ext cx="993915" cy="85682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"/>
          <p:cNvSpPr txBox="1"/>
          <p:nvPr/>
        </p:nvSpPr>
        <p:spPr>
          <a:xfrm>
            <a:off x="7706543" y="2660888"/>
            <a:ext cx="133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ArcFace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™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ctr"/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SDK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六边形 22"/>
          <p:cNvSpPr/>
          <p:nvPr/>
        </p:nvSpPr>
        <p:spPr>
          <a:xfrm rot="5400000">
            <a:off x="8938489" y="2859373"/>
            <a:ext cx="571545" cy="492711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52392" y="293295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</a:p>
        </p:txBody>
      </p:sp>
      <p:sp>
        <p:nvSpPr>
          <p:cNvPr id="25" name="六边形 24"/>
          <p:cNvSpPr/>
          <p:nvPr/>
        </p:nvSpPr>
        <p:spPr>
          <a:xfrm rot="5400000">
            <a:off x="9539047" y="2623447"/>
            <a:ext cx="571545" cy="492711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552950" y="269604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离线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1038" y="4383222"/>
            <a:ext cx="596841" cy="266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51038" y="5145142"/>
            <a:ext cx="596841" cy="2484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71310" y="4388887"/>
            <a:ext cx="596841" cy="2608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本地端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1310" y="5143331"/>
            <a:ext cx="596841" cy="2504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服务端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3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60500" y="873125"/>
            <a:ext cx="9296399" cy="1095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/>
              <a:t>基于虹软人脸识别</a:t>
            </a:r>
            <a:r>
              <a:rPr lang="en-US" altLang="zh-CN" dirty="0"/>
              <a:t>SDK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快速接入</a:t>
            </a:r>
            <a:r>
              <a:rPr lang="zh-CN" altLang="zh-CN" dirty="0" smtClean="0"/>
              <a:t>攻略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673100" y="2070100"/>
            <a:ext cx="84709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/>
              <a:t>虹软人脸识别</a:t>
            </a:r>
            <a:r>
              <a:rPr lang="en-US" altLang="zh-CN" dirty="0"/>
              <a:t>SDK</a:t>
            </a:r>
            <a:r>
              <a:rPr lang="zh-CN" altLang="zh-CN" dirty="0"/>
              <a:t>介绍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/>
              <a:t>开发接入流程详解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SDK</a:t>
            </a:r>
            <a:r>
              <a:rPr lang="zh-CN" altLang="zh-CN" dirty="0"/>
              <a:t>接入性能优化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006" cy="686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312752" y="1593410"/>
            <a:ext cx="1348967" cy="419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65746" y="2835971"/>
            <a:ext cx="4378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虹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软人脸识别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SDK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应用开发攻略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372350" y="2574856"/>
            <a:ext cx="2411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虹软人脸识别</a:t>
            </a:r>
            <a:r>
              <a:rPr kumimoji="1"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SDK</a:t>
            </a:r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介绍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6857179" y="2518473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372350" y="3336856"/>
            <a:ext cx="2705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开发接入流程详解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873054" y="3283720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391400" y="4086156"/>
            <a:ext cx="2686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SDK</a:t>
            </a:r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接入性能优化</a:t>
            </a: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6873054" y="4030193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6819256" y="2510053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6819256" y="3277721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02</a:t>
            </a:r>
            <a:endParaRPr lang="zh-CN" altLang="zh-CN" sz="1800" b="1" dirty="0">
              <a:solidFill>
                <a:schemeClr val="bg1"/>
              </a:solidFill>
            </a:endParaRP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6819256" y="4020104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03</a:t>
            </a:r>
            <a:endParaRPr lang="zh-CN" altLang="zh-C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800225"/>
            <a:ext cx="121920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95160" y="2220794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功  能</a:t>
            </a:r>
          </a:p>
        </p:txBody>
      </p:sp>
      <p:sp>
        <p:nvSpPr>
          <p:cNvPr id="16" name="矩形 15"/>
          <p:cNvSpPr/>
          <p:nvPr/>
        </p:nvSpPr>
        <p:spPr>
          <a:xfrm>
            <a:off x="3444642" y="2215247"/>
            <a:ext cx="6907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支持人脸检测，人脸追踪，人脸识别比对，（单双目）活体检测，年龄，性别检测等 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94567" y="272806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离线授权，免费使用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94567" y="3063090"/>
            <a:ext cx="6496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开发</a:t>
            </a:r>
            <a:r>
              <a:rPr lang="zh-CN" altLang="en-US" sz="14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者可根据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不同的应用场景，灵活使用，包括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1:1 1:n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以及自主搭建服务器集群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6126" y="3733817"/>
            <a:ext cx="929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Android </a:t>
            </a:r>
          </a:p>
        </p:txBody>
      </p:sp>
      <p:sp>
        <p:nvSpPr>
          <p:cNvPr id="20" name="矩形 19"/>
          <p:cNvSpPr/>
          <p:nvPr/>
        </p:nvSpPr>
        <p:spPr>
          <a:xfrm>
            <a:off x="5034517" y="3733817"/>
            <a:ext cx="558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IOS </a:t>
            </a:r>
          </a:p>
        </p:txBody>
      </p:sp>
      <p:sp>
        <p:nvSpPr>
          <p:cNvPr id="22" name="矩形 21"/>
          <p:cNvSpPr/>
          <p:nvPr/>
        </p:nvSpPr>
        <p:spPr>
          <a:xfrm>
            <a:off x="5880370" y="3733817"/>
            <a:ext cx="1067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Windows  </a:t>
            </a:r>
          </a:p>
        </p:txBody>
      </p:sp>
      <p:sp>
        <p:nvSpPr>
          <p:cNvPr id="24" name="矩形 23"/>
          <p:cNvSpPr/>
          <p:nvPr/>
        </p:nvSpPr>
        <p:spPr>
          <a:xfrm>
            <a:off x="7126840" y="3733817"/>
            <a:ext cx="760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Linux  </a:t>
            </a:r>
          </a:p>
        </p:txBody>
      </p:sp>
      <p:sp>
        <p:nvSpPr>
          <p:cNvPr id="26" name="矩形 25"/>
          <p:cNvSpPr/>
          <p:nvPr/>
        </p:nvSpPr>
        <p:spPr>
          <a:xfrm>
            <a:off x="3494567" y="4251794"/>
            <a:ext cx="1424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java (android) </a:t>
            </a:r>
          </a:p>
        </p:txBody>
      </p:sp>
      <p:sp>
        <p:nvSpPr>
          <p:cNvPr id="27" name="矩形 26"/>
          <p:cNvSpPr/>
          <p:nvPr/>
        </p:nvSpPr>
        <p:spPr>
          <a:xfrm>
            <a:off x="5265350" y="4251794"/>
            <a:ext cx="525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java</a:t>
            </a:r>
          </a:p>
        </p:txBody>
      </p:sp>
      <p:sp>
        <p:nvSpPr>
          <p:cNvPr id="28" name="矩形 27"/>
          <p:cNvSpPr/>
          <p:nvPr/>
        </p:nvSpPr>
        <p:spPr>
          <a:xfrm>
            <a:off x="6137234" y="4251794"/>
            <a:ext cx="679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C/C++</a:t>
            </a:r>
          </a:p>
        </p:txBody>
      </p:sp>
      <p:sp>
        <p:nvSpPr>
          <p:cNvPr id="29" name="矩形 28"/>
          <p:cNvSpPr/>
          <p:nvPr/>
        </p:nvSpPr>
        <p:spPr>
          <a:xfrm>
            <a:off x="7163390" y="4251794"/>
            <a:ext cx="1343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Object C (IOS)</a:t>
            </a:r>
          </a:p>
        </p:txBody>
      </p:sp>
      <p:sp>
        <p:nvSpPr>
          <p:cNvPr id="31" name="矩形 30"/>
          <p:cNvSpPr/>
          <p:nvPr/>
        </p:nvSpPr>
        <p:spPr>
          <a:xfrm>
            <a:off x="4665804" y="4767867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高性能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</p:txBody>
      </p:sp>
      <p:sp>
        <p:nvSpPr>
          <p:cNvPr id="32" name="矩形 31"/>
          <p:cNvSpPr/>
          <p:nvPr/>
        </p:nvSpPr>
        <p:spPr>
          <a:xfrm>
            <a:off x="6030109" y="476786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离线授权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94567" y="4767867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低功耗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</p:txBody>
      </p:sp>
      <p:sp>
        <p:nvSpPr>
          <p:cNvPr id="36" name="矩形 35"/>
          <p:cNvSpPr/>
          <p:nvPr/>
        </p:nvSpPr>
        <p:spPr>
          <a:xfrm>
            <a:off x="3494567" y="528224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官网论坛</a:t>
            </a:r>
          </a:p>
        </p:txBody>
      </p:sp>
      <p:sp>
        <p:nvSpPr>
          <p:cNvPr id="38" name="矩形 37"/>
          <p:cNvSpPr/>
          <p:nvPr/>
        </p:nvSpPr>
        <p:spPr>
          <a:xfrm>
            <a:off x="4692607" y="5282249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Demo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30109" y="5282249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微信技术交流群</a:t>
            </a:r>
          </a:p>
        </p:txBody>
      </p:sp>
      <p:sp>
        <p:nvSpPr>
          <p:cNvPr id="40" name="矩形 39"/>
          <p:cNvSpPr/>
          <p:nvPr/>
        </p:nvSpPr>
        <p:spPr>
          <a:xfrm>
            <a:off x="7766757" y="5282249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开发者工单反馈</a:t>
            </a:r>
          </a:p>
        </p:txBody>
      </p:sp>
      <p:sp>
        <p:nvSpPr>
          <p:cNvPr id="34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虹软人脸识别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介绍</a:t>
            </a:r>
          </a:p>
        </p:txBody>
      </p:sp>
      <p:sp>
        <p:nvSpPr>
          <p:cNvPr id="41" name="矩形 40"/>
          <p:cNvSpPr/>
          <p:nvPr/>
        </p:nvSpPr>
        <p:spPr>
          <a:xfrm>
            <a:off x="2395160" y="2735568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授权方式</a:t>
            </a:r>
          </a:p>
        </p:txBody>
      </p:sp>
      <p:sp>
        <p:nvSpPr>
          <p:cNvPr id="42" name="矩形 41"/>
          <p:cNvSpPr/>
          <p:nvPr/>
        </p:nvSpPr>
        <p:spPr>
          <a:xfrm>
            <a:off x="2395160" y="3748367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平台</a:t>
            </a:r>
          </a:p>
        </p:txBody>
      </p:sp>
      <p:sp>
        <p:nvSpPr>
          <p:cNvPr id="43" name="矩形 42"/>
          <p:cNvSpPr/>
          <p:nvPr/>
        </p:nvSpPr>
        <p:spPr>
          <a:xfrm>
            <a:off x="2395160" y="4273577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语言</a:t>
            </a:r>
          </a:p>
        </p:txBody>
      </p:sp>
      <p:sp>
        <p:nvSpPr>
          <p:cNvPr id="44" name="矩形 43"/>
          <p:cNvSpPr/>
          <p:nvPr/>
        </p:nvSpPr>
        <p:spPr>
          <a:xfrm>
            <a:off x="2395160" y="4778759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优势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95160" y="5302149"/>
            <a:ext cx="953842" cy="2786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技术支撑</a:t>
            </a:r>
          </a:p>
        </p:txBody>
      </p:sp>
      <p:sp>
        <p:nvSpPr>
          <p:cNvPr id="5" name="矩形 4"/>
          <p:cNvSpPr/>
          <p:nvPr/>
        </p:nvSpPr>
        <p:spPr>
          <a:xfrm>
            <a:off x="3650016" y="3748367"/>
            <a:ext cx="1015788" cy="278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766350" y="3748367"/>
            <a:ext cx="1015788" cy="278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82684" y="3748367"/>
            <a:ext cx="1015788" cy="278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999018" y="3748367"/>
            <a:ext cx="1015788" cy="278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39864" y="1970760"/>
            <a:ext cx="4912272" cy="4057052"/>
            <a:chOff x="3420070" y="1970760"/>
            <a:chExt cx="4912272" cy="4057052"/>
          </a:xfrm>
        </p:grpSpPr>
        <p:cxnSp>
          <p:nvCxnSpPr>
            <p:cNvPr id="21" name="肘形连接符 20"/>
            <p:cNvCxnSpPr/>
            <p:nvPr/>
          </p:nvCxnSpPr>
          <p:spPr>
            <a:xfrm rot="5400000">
              <a:off x="6467263" y="4761444"/>
              <a:ext cx="381407" cy="1333276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4551325" y="1970760"/>
              <a:ext cx="2880011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Activation </a:t>
              </a:r>
              <a:r>
                <a:rPr lang="zh-CN" altLang="en-US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激活</a:t>
              </a:r>
              <a:endParaRPr lang="zh-CN" altLang="zh-CN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51325" y="2643054"/>
              <a:ext cx="2880010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InitEngine</a:t>
              </a:r>
              <a:r>
                <a:rPr lang="en-US" altLang="zh-CN" sz="1400" dirty="0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lang="zh-CN" altLang="en-US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初始化引擎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551325" y="3399556"/>
              <a:ext cx="2880011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DetectFaces</a:t>
              </a:r>
              <a:r>
                <a:rPr lang="en-US" altLang="zh-CN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lang="zh-CN" altLang="en-US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人脸检测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420070" y="4156058"/>
              <a:ext cx="2498851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FaceFeatureExtract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特征提取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3420070" y="4828352"/>
              <a:ext cx="2498850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FaceFeatureCompare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特征比对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039596" y="4156058"/>
              <a:ext cx="2292746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Process  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人脸信息检测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039596" y="4854681"/>
              <a:ext cx="2292746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GetAge</a:t>
              </a:r>
              <a:r>
                <a:rPr lang="en-US" altLang="zh-CN" sz="1200" dirty="0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/Gender/</a:t>
              </a:r>
              <a:r>
                <a:rPr lang="en-US" altLang="zh-CN" sz="1200" dirty="0" err="1" smtClean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GetLiveness</a:t>
              </a:r>
              <a:endParaRPr lang="zh-CN" altLang="en-US" sz="12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574208" y="5618785"/>
              <a:ext cx="2857127" cy="409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UninitEngine</a:t>
              </a:r>
              <a:r>
                <a:rPr lang="en-US" altLang="zh-CN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lang="zh-CN" altLang="en-US" sz="14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销毁引擎</a:t>
              </a:r>
              <a:endParaRPr lang="zh-CN" altLang="zh-CN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3" name="直接箭头连接符 22"/>
            <p:cNvCxnSpPr>
              <a:stCxn id="5" idx="2"/>
              <a:endCxn id="6" idx="0"/>
            </p:cNvCxnSpPr>
            <p:nvPr/>
          </p:nvCxnSpPr>
          <p:spPr>
            <a:xfrm>
              <a:off x="5991330" y="2379787"/>
              <a:ext cx="1" cy="263268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8" idx="0"/>
            </p:cNvCxnSpPr>
            <p:nvPr/>
          </p:nvCxnSpPr>
          <p:spPr>
            <a:xfrm>
              <a:off x="5991330" y="3084491"/>
              <a:ext cx="0" cy="315065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8" idx="2"/>
              <a:endCxn id="15" idx="0"/>
            </p:cNvCxnSpPr>
            <p:nvPr/>
          </p:nvCxnSpPr>
          <p:spPr>
            <a:xfrm rot="16200000" flipH="1">
              <a:off x="6414912" y="3384999"/>
              <a:ext cx="347475" cy="1194640"/>
            </a:xfrm>
            <a:prstGeom prst="bentConnector3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8" idx="2"/>
              <a:endCxn id="10" idx="0"/>
            </p:cNvCxnSpPr>
            <p:nvPr/>
          </p:nvCxnSpPr>
          <p:spPr>
            <a:xfrm rot="5400000">
              <a:off x="5156676" y="3321402"/>
              <a:ext cx="347475" cy="1321835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endCxn id="11" idx="0"/>
            </p:cNvCxnSpPr>
            <p:nvPr/>
          </p:nvCxnSpPr>
          <p:spPr>
            <a:xfrm>
              <a:off x="4669495" y="4565084"/>
              <a:ext cx="1" cy="263268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7185969" y="4591414"/>
              <a:ext cx="1" cy="263268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>
              <a:stCxn id="11" idx="2"/>
              <a:endCxn id="19" idx="0"/>
            </p:cNvCxnSpPr>
            <p:nvPr/>
          </p:nvCxnSpPr>
          <p:spPr>
            <a:xfrm rot="16200000" flipH="1">
              <a:off x="5145430" y="4761444"/>
              <a:ext cx="381407" cy="1333276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接入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7061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3" b="30769"/>
          <a:stretch/>
        </p:blipFill>
        <p:spPr>
          <a:xfrm>
            <a:off x="0" y="1771722"/>
            <a:ext cx="12192000" cy="1973943"/>
          </a:xfrm>
          <a:prstGeom prst="rect">
            <a:avLst/>
          </a:prstGeom>
        </p:spPr>
      </p:pic>
      <p:sp>
        <p:nvSpPr>
          <p:cNvPr id="14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激活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SDK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Rectangle 41"/>
          <p:cNvSpPr/>
          <p:nvPr/>
        </p:nvSpPr>
        <p:spPr>
          <a:xfrm>
            <a:off x="3660261" y="4147598"/>
            <a:ext cx="637141" cy="63714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22154" y="4928820"/>
            <a:ext cx="3113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需要在联网条件下激活，激活后，在无网络下可以使用</a:t>
            </a:r>
            <a:endParaRPr lang="en-US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lvl="1" algn="ctr">
              <a:lnSpc>
                <a:spcPct val="150000"/>
              </a:lnSpc>
            </a:pPr>
            <a:endParaRPr lang="en-US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3689158" y="4253579"/>
            <a:ext cx="598396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1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0" name="Rectangle 41"/>
          <p:cNvSpPr/>
          <p:nvPr/>
        </p:nvSpPr>
        <p:spPr>
          <a:xfrm>
            <a:off x="7768362" y="4147598"/>
            <a:ext cx="637141" cy="63714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53101" y="4928820"/>
            <a:ext cx="2407145" cy="792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硬件信息发生变更时，需要重新激活</a:t>
            </a:r>
            <a:endParaRPr lang="en-US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7796937" y="4272629"/>
            <a:ext cx="598396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2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58305" y="2317736"/>
            <a:ext cx="6458857" cy="76510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141726" y="2526837"/>
            <a:ext cx="468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Activation:   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APPID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SDKKEY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来自“开发者中心”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1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3382289" y="3558944"/>
            <a:ext cx="1378857" cy="3658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功能集开关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817162" y="2366067"/>
            <a:ext cx="1378857" cy="3658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检测模式 </a:t>
            </a: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en-US" altLang="zh-CN" sz="2400" dirty="0" err="1" smtClean="0">
                <a:latin typeface="思源黑体 CN Bold" pitchFamily="34" charset="-122"/>
                <a:ea typeface="思源黑体 CN Bold" pitchFamily="34" charset="-122"/>
              </a:rPr>
              <a:t>InitEngine</a:t>
            </a:r>
            <a:endParaRPr lang="zh-CN" altLang="en-US" sz="16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7162" y="4473656"/>
            <a:ext cx="8557677" cy="1276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10800000">
            <a:off x="4928157" y="2465276"/>
            <a:ext cx="166122" cy="1430577"/>
          </a:xfrm>
          <a:prstGeom prst="leftBrace">
            <a:avLst>
              <a:gd name="adj1" fmla="val 8333"/>
              <a:gd name="adj2" fmla="val 479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307365" y="3202304"/>
            <a:ext cx="551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8242621" y="3202304"/>
            <a:ext cx="551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060868" y="4567166"/>
            <a:ext cx="67332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人脸角度设置，推荐固定角度设置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Scale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值不能设置太小，如果太小，会导致检测不到正常尺寸的人脸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功能集开关需设置正确，使用没有打开“开关”的功能，会报错误码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399959" y="4706108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399959" y="5065779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399959" y="5387030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17162" y="5749871"/>
            <a:ext cx="85576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47864" y="182656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思源黑体 CN Bold" pitchFamily="34" charset="-122"/>
                <a:ea typeface="思源黑体 CN Bold" pitchFamily="34" charset="-122"/>
              </a:rPr>
              <a:t>初始化引擎</a:t>
            </a:r>
            <a:endParaRPr lang="zh-CN" altLang="en-US" sz="16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395908" y="2366066"/>
            <a:ext cx="1378857" cy="3658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人脸角度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809870" y="3000590"/>
            <a:ext cx="1378857" cy="3658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Scale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88616" y="3000589"/>
            <a:ext cx="1378857" cy="3658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最大人脸数</a:t>
            </a:r>
          </a:p>
        </p:txBody>
      </p:sp>
      <p:sp>
        <p:nvSpPr>
          <p:cNvPr id="6" name="矩形 5"/>
          <p:cNvSpPr/>
          <p:nvPr/>
        </p:nvSpPr>
        <p:spPr>
          <a:xfrm>
            <a:off x="6167601" y="2922916"/>
            <a:ext cx="1818011" cy="584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初始化引擎</a:t>
            </a:r>
            <a:endParaRPr lang="zh-CN" altLang="en-US" sz="1600" dirty="0">
              <a:ln w="0"/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82159" y="2906015"/>
            <a:ext cx="1392680" cy="5842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引擎句柄</a:t>
            </a:r>
          </a:p>
        </p:txBody>
      </p:sp>
    </p:spTree>
    <p:extLst>
      <p:ext uri="{BB962C8B-B14F-4D97-AF65-F5344CB8AC3E}">
        <p14:creationId xmlns:p14="http://schemas.microsoft.com/office/powerpoint/2010/main" val="39150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2" b="8509"/>
          <a:stretch/>
        </p:blipFill>
        <p:spPr>
          <a:xfrm>
            <a:off x="8974886" y="2005070"/>
            <a:ext cx="2510590" cy="14321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0"/>
          <a:stretch/>
        </p:blipFill>
        <p:spPr>
          <a:xfrm>
            <a:off x="713837" y="2015578"/>
            <a:ext cx="2489509" cy="143950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24" y="2015578"/>
            <a:ext cx="2489509" cy="14476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32" y="2015578"/>
            <a:ext cx="2496198" cy="14437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/>
          <a:srcRect l="4293" r="8445"/>
          <a:stretch/>
        </p:blipFill>
        <p:spPr>
          <a:xfrm>
            <a:off x="6225222" y="3977281"/>
            <a:ext cx="2484418" cy="1436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/>
          <a:srcRect l="-480" t="8792" r="480" b="4664"/>
          <a:stretch/>
        </p:blipFill>
        <p:spPr>
          <a:xfrm>
            <a:off x="713838" y="3977281"/>
            <a:ext cx="2489509" cy="14200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9"/>
          <a:srcRect l="1" r="9651"/>
          <a:stretch/>
        </p:blipFill>
        <p:spPr>
          <a:xfrm>
            <a:off x="3469669" y="3977281"/>
            <a:ext cx="2488956" cy="142003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29059" y="3569871"/>
            <a:ext cx="185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公租房刷脸身份核验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15470" y="3569871"/>
            <a:ext cx="159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公交刷脸支付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84713" y="3569871"/>
            <a:ext cx="176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小区门口刷脸通行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29059" y="5572881"/>
            <a:ext cx="185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电子班牌刷脸签到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15470" y="5572881"/>
            <a:ext cx="159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工地实名制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584713" y="5572881"/>
            <a:ext cx="176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景区人票核验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65474" y="3569871"/>
            <a:ext cx="1937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政务机器人</a:t>
            </a:r>
          </a:p>
        </p:txBody>
      </p:sp>
      <p:sp>
        <p:nvSpPr>
          <p:cNvPr id="44" name="文本占位符 1"/>
          <p:cNvSpPr txBox="1">
            <a:spLocks/>
          </p:cNvSpPr>
          <p:nvPr/>
        </p:nvSpPr>
        <p:spPr>
          <a:xfrm>
            <a:off x="475661" y="9821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识别应用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场景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的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百花齐放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0"/>
          <a:srcRect l="12061" t="21749" r="13426" b="2933"/>
          <a:stretch/>
        </p:blipFill>
        <p:spPr>
          <a:xfrm>
            <a:off x="8974886" y="3977089"/>
            <a:ext cx="2490308" cy="1410159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9237942" y="5572880"/>
            <a:ext cx="195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互联网大会人证通行</a:t>
            </a:r>
          </a:p>
        </p:txBody>
      </p:sp>
    </p:spTree>
    <p:extLst>
      <p:ext uri="{BB962C8B-B14F-4D97-AF65-F5344CB8AC3E}">
        <p14:creationId xmlns:p14="http://schemas.microsoft.com/office/powerpoint/2010/main" val="12986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1789267"/>
            <a:ext cx="12192000" cy="4352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en-US" altLang="zh-CN" sz="2400" dirty="0" err="1" smtClean="0">
                <a:latin typeface="思源黑体 CN Bold" pitchFamily="34" charset="-122"/>
                <a:ea typeface="思源黑体 CN Bold" pitchFamily="34" charset="-122"/>
              </a:rPr>
              <a:t>DetectFaces</a:t>
            </a:r>
            <a:endParaRPr lang="en-US" altLang="zh-CN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8913648" y="3957637"/>
            <a:ext cx="0" cy="35218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291143" y="3753380"/>
            <a:ext cx="1216" cy="4181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82813" y="510312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59595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人脸信息</a:t>
            </a:r>
          </a:p>
        </p:txBody>
      </p:sp>
      <p:sp>
        <p:nvSpPr>
          <p:cNvPr id="45" name="矩形 44"/>
          <p:cNvSpPr/>
          <p:nvPr/>
        </p:nvSpPr>
        <p:spPr>
          <a:xfrm>
            <a:off x="8291387" y="4444447"/>
            <a:ext cx="1244523" cy="4419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画框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305020" y="3469897"/>
            <a:ext cx="1216" cy="4181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305020" y="4396049"/>
            <a:ext cx="1216" cy="4181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656090" y="4193407"/>
            <a:ext cx="1378857" cy="37444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转 码</a:t>
            </a:r>
          </a:p>
        </p:txBody>
      </p:sp>
      <p:sp>
        <p:nvSpPr>
          <p:cNvPr id="27" name="矩形 26"/>
          <p:cNvSpPr/>
          <p:nvPr/>
        </p:nvSpPr>
        <p:spPr>
          <a:xfrm>
            <a:off x="2656090" y="4859653"/>
            <a:ext cx="1378857" cy="37444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裁 剪</a:t>
            </a:r>
            <a:endParaRPr lang="zh-CN" altLang="en-US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05020" y="5264057"/>
            <a:ext cx="0" cy="22610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305020" y="5488493"/>
            <a:ext cx="222535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088112" y="2822627"/>
            <a:ext cx="13620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845103" y="2822627"/>
            <a:ext cx="79871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8913648" y="5020993"/>
            <a:ext cx="0" cy="4658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949597" y="5488493"/>
            <a:ext cx="19640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90" y="2237104"/>
            <a:ext cx="1959882" cy="1664505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955166" y="4229370"/>
            <a:ext cx="1743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YUYV BGR24 NV21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955165" y="4904691"/>
            <a:ext cx="1743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W:4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的倍数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H: YUYV/NV21 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倍</a:t>
            </a:r>
          </a:p>
        </p:txBody>
      </p:sp>
      <p:sp>
        <p:nvSpPr>
          <p:cNvPr id="2" name="矩形 1"/>
          <p:cNvSpPr/>
          <p:nvPr/>
        </p:nvSpPr>
        <p:spPr>
          <a:xfrm>
            <a:off x="2571524" y="18850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思源黑体 CN Bold" pitchFamily="34" charset="-122"/>
                <a:ea typeface="思源黑体 CN Bold" pitchFamily="34" charset="-122"/>
              </a:rPr>
              <a:t>人脸检测</a:t>
            </a:r>
            <a:endParaRPr lang="en-US" altLang="zh-CN" sz="1600" dirty="0"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6"/>
          <a:stretch/>
        </p:blipFill>
        <p:spPr>
          <a:xfrm>
            <a:off x="7743469" y="2238375"/>
            <a:ext cx="1959882" cy="16703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55676" y="2743200"/>
            <a:ext cx="814569" cy="27436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</a:t>
            </a:r>
            <a:endParaRPr lang="en-US" altLang="zh-CN" dirty="0"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脸</a:t>
            </a:r>
            <a:endParaRPr lang="en-US" altLang="zh-CN" dirty="0"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检</a:t>
            </a:r>
            <a:endParaRPr lang="en-US" altLang="zh-CN" dirty="0"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测</a:t>
            </a:r>
            <a:endParaRPr lang="zh-CN" altLang="en-US" dirty="0">
              <a:ln w="0"/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48448" y="430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en-US" altLang="zh-CN" sz="2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FaceFeatureExtract</a:t>
            </a:r>
            <a:endParaRPr lang="en-US" altLang="zh-CN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左大括号 11"/>
          <p:cNvSpPr/>
          <p:nvPr/>
        </p:nvSpPr>
        <p:spPr>
          <a:xfrm rot="10800000">
            <a:off x="4037194" y="3874146"/>
            <a:ext cx="186853" cy="1004161"/>
          </a:xfrm>
          <a:prstGeom prst="leftBrace">
            <a:avLst>
              <a:gd name="adj1" fmla="val 8333"/>
              <a:gd name="adj2" fmla="val 479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B381C7-489E-4D92-A4C0-76A52903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651" y="2318564"/>
            <a:ext cx="1887236" cy="1322777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4586598" y="2976230"/>
            <a:ext cx="31146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377048" y="4409230"/>
            <a:ext cx="885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149951" y="4376225"/>
            <a:ext cx="885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07114" y="5203792"/>
            <a:ext cx="7177773" cy="593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73561" y="5338164"/>
            <a:ext cx="6733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每次只能处理一张人脸信息，如果一张图片有多张人脸时，可通过多次调用来实现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77829" y="5436244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507114" y="5741568"/>
            <a:ext cx="7177773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08182" y="180626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思源黑体 CN Bold" pitchFamily="34" charset="-122"/>
                <a:ea typeface="思源黑体 CN Bold" pitchFamily="34" charset="-122"/>
              </a:rPr>
              <a:t>特征提取</a:t>
            </a:r>
            <a:endParaRPr lang="zh-CN" altLang="en-US" sz="16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9635D4-23CE-4E3E-AF0A-1895C23CA9E6}"/>
              </a:ext>
            </a:extLst>
          </p:cNvPr>
          <p:cNvSpPr txBox="1"/>
          <p:nvPr/>
        </p:nvSpPr>
        <p:spPr>
          <a:xfrm>
            <a:off x="8187271" y="192578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ea typeface="思源黑体 CN Bold" pitchFamily="34" charset="-122"/>
              </a:rPr>
              <a:t>特征信息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2881" b="32547"/>
          <a:stretch/>
        </p:blipFill>
        <p:spPr>
          <a:xfrm>
            <a:off x="2507114" y="2353422"/>
            <a:ext cx="1960986" cy="12591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1597" y="2489760"/>
            <a:ext cx="685800" cy="6274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06905" y="4178591"/>
            <a:ext cx="1378857" cy="37444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endParaRPr lang="zh-CN" altLang="en-US" sz="1400" dirty="0">
              <a:ln w="0"/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16639" y="3882850"/>
            <a:ext cx="1378857" cy="3894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人脸位置信息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2516638" y="4485034"/>
            <a:ext cx="1378857" cy="3894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人脸图片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306030" y="4163544"/>
            <a:ext cx="1378857" cy="3894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二进制特征码</a:t>
            </a:r>
          </a:p>
        </p:txBody>
      </p:sp>
    </p:spTree>
    <p:extLst>
      <p:ext uri="{BB962C8B-B14F-4D97-AF65-F5344CB8AC3E}">
        <p14:creationId xmlns:p14="http://schemas.microsoft.com/office/powerpoint/2010/main" val="165358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/>
          <p:cNvSpPr txBox="1">
            <a:spLocks/>
          </p:cNvSpPr>
          <p:nvPr/>
        </p:nvSpPr>
        <p:spPr>
          <a:xfrm>
            <a:off x="-174170" y="1134581"/>
            <a:ext cx="12975770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en-US" altLang="zh-CN" sz="2400" dirty="0" err="1" smtClean="0">
                <a:latin typeface="思源黑体 CN Bold" pitchFamily="34" charset="-122"/>
                <a:ea typeface="思源黑体 CN Bold" pitchFamily="34" charset="-122"/>
              </a:rPr>
              <a:t>FaceFeatureCompare</a:t>
            </a:r>
            <a:endParaRPr lang="en-US" altLang="zh-CN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7" name="左大括号 26"/>
          <p:cNvSpPr/>
          <p:nvPr/>
        </p:nvSpPr>
        <p:spPr>
          <a:xfrm rot="10800000">
            <a:off x="4414521" y="2422316"/>
            <a:ext cx="141982" cy="1222696"/>
          </a:xfrm>
          <a:prstGeom prst="leftBrace">
            <a:avLst>
              <a:gd name="adj1" fmla="val 8333"/>
              <a:gd name="adj2" fmla="val 479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787427" y="3092754"/>
            <a:ext cx="551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712677" y="3092754"/>
            <a:ext cx="551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337101" y="3823329"/>
            <a:ext cx="7517800" cy="2182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69609" y="3827620"/>
            <a:ext cx="68868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buAutoNum type="arabicPeriod"/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-228600">
              <a:buAutoNum type="arabicPeriod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两个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特征值”直接或间接来源于“特征提取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”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接口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lvl="1"/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的特征比对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置信度推荐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以上，具体可以根据应用场景进行“微调”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666213" y="4141333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2666213" y="4568239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666213" y="5615628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337100" y="6005813"/>
            <a:ext cx="75178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224674" y="48686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如需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特征比对，可以通过“重复调用”此接口再进行“排序”，即 可得到最高的“置信度”人脸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lvl="1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6011" y="1818977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思源黑体 CN Bold" pitchFamily="34" charset="-122"/>
                <a:ea typeface="思源黑体 CN Bold" pitchFamily="34" charset="-122"/>
              </a:rPr>
              <a:t>“特征值”比对</a:t>
            </a:r>
          </a:p>
        </p:txBody>
      </p:sp>
      <p:sp>
        <p:nvSpPr>
          <p:cNvPr id="22" name="矩形 21"/>
          <p:cNvSpPr/>
          <p:nvPr/>
        </p:nvSpPr>
        <p:spPr>
          <a:xfrm>
            <a:off x="5681324" y="2775228"/>
            <a:ext cx="1710578" cy="6223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endParaRPr lang="zh-CN" altLang="en-US" sz="1400" dirty="0">
              <a:ln w="0"/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343463" y="2375662"/>
            <a:ext cx="1905002" cy="38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引擎句柄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2343463" y="2835299"/>
            <a:ext cx="1905002" cy="38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343463" y="3294936"/>
            <a:ext cx="1905002" cy="38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特征码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56177" y="2753229"/>
            <a:ext cx="1398723" cy="6443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置信度</a:t>
            </a:r>
          </a:p>
        </p:txBody>
      </p:sp>
    </p:spTree>
    <p:extLst>
      <p:ext uri="{BB962C8B-B14F-4D97-AF65-F5344CB8AC3E}">
        <p14:creationId xmlns:p14="http://schemas.microsoft.com/office/powerpoint/2010/main" val="7136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703618" y="2771775"/>
            <a:ext cx="1141311" cy="6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703618" y="4592634"/>
            <a:ext cx="1141311" cy="6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703618" y="4005495"/>
            <a:ext cx="1141311" cy="6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7766737" y="3402674"/>
            <a:ext cx="1141311" cy="6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257306" y="4405311"/>
            <a:ext cx="1620713" cy="3969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8263670" y="3852105"/>
            <a:ext cx="1620713" cy="3969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275789" y="3247976"/>
            <a:ext cx="1620713" cy="3969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257307" y="2609706"/>
            <a:ext cx="1620713" cy="3969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人脸信息检测</a:t>
            </a:r>
          </a:p>
        </p:txBody>
      </p:sp>
      <p:sp>
        <p:nvSpPr>
          <p:cNvPr id="42" name="左大括号 41"/>
          <p:cNvSpPr/>
          <p:nvPr/>
        </p:nvSpPr>
        <p:spPr>
          <a:xfrm rot="10800000">
            <a:off x="3572555" y="2647254"/>
            <a:ext cx="176828" cy="1947193"/>
          </a:xfrm>
          <a:prstGeom prst="leftBrace">
            <a:avLst>
              <a:gd name="adj1" fmla="val 8333"/>
              <a:gd name="adj2" fmla="val 479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3859666" y="3661115"/>
            <a:ext cx="3789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686425" y="3684234"/>
            <a:ext cx="3359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号 59"/>
          <p:cNvSpPr/>
          <p:nvPr/>
        </p:nvSpPr>
        <p:spPr>
          <a:xfrm rot="10800000" flipH="1">
            <a:off x="6147454" y="2700631"/>
            <a:ext cx="176828" cy="1947193"/>
          </a:xfrm>
          <a:prstGeom prst="leftBrace">
            <a:avLst>
              <a:gd name="adj1" fmla="val 8333"/>
              <a:gd name="adj2" fmla="val 479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260255" y="2632180"/>
            <a:ext cx="1620713" cy="374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年龄信息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8257307" y="3232912"/>
            <a:ext cx="1620713" cy="374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性别信息</a:t>
            </a:r>
          </a:p>
        </p:txBody>
      </p:sp>
      <p:sp>
        <p:nvSpPr>
          <p:cNvPr id="67" name="矩形 66"/>
          <p:cNvSpPr/>
          <p:nvPr/>
        </p:nvSpPr>
        <p:spPr>
          <a:xfrm>
            <a:off x="8263670" y="3854910"/>
            <a:ext cx="1620713" cy="374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角度</a:t>
            </a:r>
          </a:p>
        </p:txBody>
      </p:sp>
      <p:sp>
        <p:nvSpPr>
          <p:cNvPr id="68" name="矩形 67"/>
          <p:cNvSpPr/>
          <p:nvPr/>
        </p:nvSpPr>
        <p:spPr>
          <a:xfrm>
            <a:off x="8263670" y="4436125"/>
            <a:ext cx="1620713" cy="374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RGB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</a:t>
            </a:r>
          </a:p>
        </p:txBody>
      </p:sp>
      <p:sp>
        <p:nvSpPr>
          <p:cNvPr id="27" name="矩形 26"/>
          <p:cNvSpPr/>
          <p:nvPr/>
        </p:nvSpPr>
        <p:spPr>
          <a:xfrm>
            <a:off x="2040308" y="5203792"/>
            <a:ext cx="8111386" cy="593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73561" y="5338164"/>
            <a:ext cx="6733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“能力集开关” 参数 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Mask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需要设置正确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777829" y="5436244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040308" y="5741568"/>
            <a:ext cx="8111386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84305" y="1530920"/>
            <a:ext cx="4333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思源黑体 CN Bold" pitchFamily="34" charset="-122"/>
                <a:ea typeface="思源黑体 CN Bold" pitchFamily="34" charset="-122"/>
              </a:rPr>
              <a:t>Process/</a:t>
            </a:r>
            <a:r>
              <a:rPr lang="en-US" altLang="zh-CN" sz="1600" dirty="0" err="1" smtClean="0">
                <a:latin typeface="思源黑体 CN Bold" pitchFamily="34" charset="-122"/>
                <a:ea typeface="思源黑体 CN Bold" pitchFamily="34" charset="-122"/>
              </a:rPr>
              <a:t>GetAge</a:t>
            </a:r>
            <a:r>
              <a:rPr lang="en-US" altLang="zh-CN" sz="1600" dirty="0" smtClean="0">
                <a:latin typeface="思源黑体 CN Bold" pitchFamily="34" charset="-122"/>
                <a:ea typeface="思源黑体 CN Bold" pitchFamily="34" charset="-122"/>
              </a:rPr>
              <a:t>/</a:t>
            </a:r>
            <a:r>
              <a:rPr lang="en-US" altLang="zh-CN" sz="1600" dirty="0" err="1" smtClean="0">
                <a:latin typeface="思源黑体 CN Bold" pitchFamily="34" charset="-122"/>
                <a:ea typeface="思源黑体 CN Bold" pitchFamily="34" charset="-122"/>
              </a:rPr>
              <a:t>GetGender</a:t>
            </a:r>
            <a:r>
              <a:rPr lang="en-US" altLang="zh-CN" sz="1600" dirty="0" smtClean="0">
                <a:latin typeface="思源黑体 CN Bold" pitchFamily="34" charset="-122"/>
                <a:ea typeface="思源黑体 CN Bold" pitchFamily="34" charset="-122"/>
              </a:rPr>
              <a:t>/Get3DAngle/</a:t>
            </a:r>
            <a:r>
              <a:rPr lang="en-US" altLang="zh-CN" sz="1600" dirty="0" err="1" smtClean="0">
                <a:latin typeface="思源黑体 CN Bold" pitchFamily="34" charset="-122"/>
                <a:ea typeface="思源黑体 CN Bold" pitchFamily="34" charset="-122"/>
              </a:rPr>
              <a:t>GetLiveness</a:t>
            </a:r>
            <a:endParaRPr lang="en-US" altLang="zh-CN" sz="16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6788" y="3265068"/>
            <a:ext cx="1311358" cy="825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人脸信息检测</a:t>
            </a:r>
            <a:endParaRPr lang="zh-CN" altLang="en-US" sz="1400" dirty="0">
              <a:ln w="0"/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4092" y="2609706"/>
            <a:ext cx="1320409" cy="396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GetAge</a:t>
            </a:r>
            <a:endParaRPr lang="zh-CN" altLang="en-US" sz="1400" dirty="0">
              <a:ln w="0"/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24091" y="3222004"/>
            <a:ext cx="1320409" cy="396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GetGender</a:t>
            </a:r>
            <a:endParaRPr lang="zh-CN" altLang="en-US" sz="1400" dirty="0">
              <a:ln w="0"/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28854" y="3828192"/>
            <a:ext cx="1320409" cy="396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Get3DAngle</a:t>
            </a:r>
            <a:endParaRPr lang="zh-CN" altLang="en-US" sz="1400" dirty="0">
              <a:ln w="0"/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624091" y="4384160"/>
            <a:ext cx="1320409" cy="396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GetLiveness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43850" y="2539459"/>
            <a:ext cx="1378857" cy="374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引擎句柄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2043850" y="3139458"/>
            <a:ext cx="1378857" cy="374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人脸位置信息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2043850" y="3739457"/>
            <a:ext cx="1378857" cy="374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人脸图片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2043850" y="4339455"/>
            <a:ext cx="1378857" cy="374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能力集开关</a:t>
            </a:r>
          </a:p>
        </p:txBody>
      </p:sp>
    </p:spTree>
    <p:extLst>
      <p:ext uri="{BB962C8B-B14F-4D97-AF65-F5344CB8AC3E}">
        <p14:creationId xmlns:p14="http://schemas.microsoft.com/office/powerpoint/2010/main" val="20073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EDEF66C-B8B7-434F-99DB-F7BBFE2D02B5}"/>
              </a:ext>
            </a:extLst>
          </p:cNvPr>
          <p:cNvSpPr txBox="1"/>
          <p:nvPr/>
        </p:nvSpPr>
        <p:spPr>
          <a:xfrm>
            <a:off x="1691680" y="44416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5969" y="22959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引擎销毁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参数：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hEngine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622191" y="3818021"/>
            <a:ext cx="10297445" cy="20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90154" y="4151204"/>
            <a:ext cx="6162935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正常情况下，建议要销毁引擎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90154" y="4616887"/>
            <a:ext cx="6162935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如果是“重入式”使用（多次初始化），必须要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销毁引擎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0154" y="5102905"/>
            <a:ext cx="6162935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不要企图销毁正在使用中的引擎，会导致崩溃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接口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——</a:t>
            </a:r>
            <a:r>
              <a:rPr lang="en-US" altLang="zh-CN" sz="2400" dirty="0" err="1">
                <a:latin typeface="思源黑体 CN Bold" pitchFamily="34" charset="-122"/>
                <a:ea typeface="思源黑体 CN Bold" pitchFamily="34" charset="-122"/>
              </a:rPr>
              <a:t>UninitEngine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66213" y="4319362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666213" y="4785045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2666213" y="5271063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 flipV="1">
            <a:off x="622190" y="5867921"/>
            <a:ext cx="102974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1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 146"/>
          <p:cNvSpPr/>
          <p:nvPr/>
        </p:nvSpPr>
        <p:spPr>
          <a:xfrm>
            <a:off x="5617018" y="1962364"/>
            <a:ext cx="6574981" cy="3154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962364"/>
            <a:ext cx="5509946" cy="3130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6" name="文本占位符 1"/>
          <p:cNvSpPr txBox="1">
            <a:spLocks/>
          </p:cNvSpPr>
          <p:nvPr/>
        </p:nvSpPr>
        <p:spPr>
          <a:xfrm>
            <a:off x="579629" y="887920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 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接入优化 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.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多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线程与多引擎的使用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723070" y="2042753"/>
            <a:ext cx="4362876" cy="2946275"/>
            <a:chOff x="6043867" y="2042753"/>
            <a:chExt cx="4362876" cy="2946275"/>
          </a:xfrm>
        </p:grpSpPr>
        <p:sp>
          <p:nvSpPr>
            <p:cNvPr id="45" name="矩形 44"/>
            <p:cNvSpPr/>
            <p:nvPr/>
          </p:nvSpPr>
          <p:spPr>
            <a:xfrm>
              <a:off x="7540051" y="2042753"/>
              <a:ext cx="1274730" cy="345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E1.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人脸检测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6043867" y="2709248"/>
              <a:ext cx="1640857" cy="301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E2.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特征提取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8885714" y="2709248"/>
              <a:ext cx="1521029" cy="301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E3.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活体检测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7965501" y="2557939"/>
              <a:ext cx="45397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>
                  <a:ln w="0"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并发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7578442" y="3306203"/>
              <a:ext cx="1274730" cy="3331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特征值分组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7707602" y="2911650"/>
              <a:ext cx="103447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ln w="0"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结果同步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6043867" y="3888257"/>
              <a:ext cx="1274730" cy="385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E2.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特征比对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7587940" y="3888257"/>
              <a:ext cx="1274730" cy="388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E3.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特征比对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9132013" y="3888257"/>
              <a:ext cx="1274730" cy="385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E4.</a:t>
              </a:r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特征比对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7587476" y="4590137"/>
              <a:ext cx="1259069" cy="398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识别完成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8194539" y="2387990"/>
              <a:ext cx="1" cy="179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8224841" y="3635194"/>
              <a:ext cx="0" cy="79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>
              <a:off x="6807635" y="3709528"/>
              <a:ext cx="2834412" cy="147756"/>
              <a:chOff x="6807635" y="4352163"/>
              <a:chExt cx="2834412" cy="147756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6807635" y="4352164"/>
                <a:ext cx="28344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组合 63"/>
              <p:cNvGrpSpPr/>
              <p:nvPr/>
            </p:nvGrpSpPr>
            <p:grpSpPr>
              <a:xfrm>
                <a:off x="6807635" y="4352163"/>
                <a:ext cx="2830306" cy="147756"/>
                <a:chOff x="6807635" y="4278903"/>
                <a:chExt cx="2830306" cy="221016"/>
              </a:xfrm>
            </p:grpSpPr>
            <p:cxnSp>
              <p:nvCxnSpPr>
                <p:cNvPr id="83" name="直接箭头连接符 82"/>
                <p:cNvCxnSpPr/>
                <p:nvPr/>
              </p:nvCxnSpPr>
              <p:spPr>
                <a:xfrm>
                  <a:off x="6807635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箭头连接符 83"/>
                <p:cNvCxnSpPr/>
                <p:nvPr/>
              </p:nvCxnSpPr>
              <p:spPr>
                <a:xfrm>
                  <a:off x="9637941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直接箭头连接符 97"/>
            <p:cNvCxnSpPr/>
            <p:nvPr/>
          </p:nvCxnSpPr>
          <p:spPr>
            <a:xfrm>
              <a:off x="8213510" y="4400738"/>
              <a:ext cx="0" cy="14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 flipV="1">
              <a:off x="6811816" y="4252983"/>
              <a:ext cx="2834412" cy="147756"/>
              <a:chOff x="6807635" y="4352163"/>
              <a:chExt cx="2834412" cy="147756"/>
            </a:xfrm>
          </p:grpSpPr>
          <p:cxnSp>
            <p:nvCxnSpPr>
              <p:cNvPr id="103" name="直接连接符 102"/>
              <p:cNvCxnSpPr/>
              <p:nvPr/>
            </p:nvCxnSpPr>
            <p:spPr>
              <a:xfrm>
                <a:off x="6807635" y="4352164"/>
                <a:ext cx="28344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/>
              <p:cNvGrpSpPr/>
              <p:nvPr/>
            </p:nvGrpSpPr>
            <p:grpSpPr>
              <a:xfrm>
                <a:off x="6807635" y="4352163"/>
                <a:ext cx="2830306" cy="147756"/>
                <a:chOff x="6807635" y="4278903"/>
                <a:chExt cx="2830306" cy="221016"/>
              </a:xfrm>
            </p:grpSpPr>
            <p:cxnSp>
              <p:nvCxnSpPr>
                <p:cNvPr id="106" name="直接箭头连接符 105"/>
                <p:cNvCxnSpPr/>
                <p:nvPr/>
              </p:nvCxnSpPr>
              <p:spPr>
                <a:xfrm>
                  <a:off x="6807635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箭头连接符 106"/>
                <p:cNvCxnSpPr/>
                <p:nvPr/>
              </p:nvCxnSpPr>
              <p:spPr>
                <a:xfrm>
                  <a:off x="9637941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9" name="直接箭头连接符 108"/>
            <p:cNvCxnSpPr/>
            <p:nvPr/>
          </p:nvCxnSpPr>
          <p:spPr>
            <a:xfrm>
              <a:off x="8208158" y="3156568"/>
              <a:ext cx="0" cy="14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组合 109"/>
            <p:cNvGrpSpPr/>
            <p:nvPr/>
          </p:nvGrpSpPr>
          <p:grpSpPr>
            <a:xfrm>
              <a:off x="6760210" y="2565200"/>
              <a:ext cx="2834412" cy="147756"/>
              <a:chOff x="6807635" y="4352163"/>
              <a:chExt cx="2834412" cy="147756"/>
            </a:xfrm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6807635" y="4352164"/>
                <a:ext cx="28344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/>
              <p:cNvGrpSpPr/>
              <p:nvPr/>
            </p:nvGrpSpPr>
            <p:grpSpPr>
              <a:xfrm>
                <a:off x="6807635" y="4352163"/>
                <a:ext cx="2830306" cy="147756"/>
                <a:chOff x="6807635" y="4278903"/>
                <a:chExt cx="2830306" cy="221016"/>
              </a:xfrm>
            </p:grpSpPr>
            <p:cxnSp>
              <p:nvCxnSpPr>
                <p:cNvPr id="115" name="直接箭头连接符 114"/>
                <p:cNvCxnSpPr/>
                <p:nvPr/>
              </p:nvCxnSpPr>
              <p:spPr>
                <a:xfrm>
                  <a:off x="6807635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/>
                <p:nvPr/>
              </p:nvCxnSpPr>
              <p:spPr>
                <a:xfrm>
                  <a:off x="9637941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组合 117"/>
            <p:cNvGrpSpPr/>
            <p:nvPr/>
          </p:nvGrpSpPr>
          <p:grpSpPr>
            <a:xfrm flipV="1">
              <a:off x="6775280" y="3008813"/>
              <a:ext cx="2834412" cy="147756"/>
              <a:chOff x="6807635" y="4352163"/>
              <a:chExt cx="2834412" cy="147756"/>
            </a:xfrm>
          </p:grpSpPr>
          <p:cxnSp>
            <p:nvCxnSpPr>
              <p:cNvPr id="119" name="直接连接符 118"/>
              <p:cNvCxnSpPr/>
              <p:nvPr/>
            </p:nvCxnSpPr>
            <p:spPr>
              <a:xfrm>
                <a:off x="6807635" y="4352164"/>
                <a:ext cx="28344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合 119"/>
              <p:cNvGrpSpPr/>
              <p:nvPr/>
            </p:nvGrpSpPr>
            <p:grpSpPr>
              <a:xfrm>
                <a:off x="6807635" y="4352163"/>
                <a:ext cx="2830306" cy="147756"/>
                <a:chOff x="6807635" y="4278903"/>
                <a:chExt cx="2830306" cy="221016"/>
              </a:xfrm>
            </p:grpSpPr>
            <p:cxnSp>
              <p:nvCxnSpPr>
                <p:cNvPr id="121" name="直接箭头连接符 120"/>
                <p:cNvCxnSpPr/>
                <p:nvPr/>
              </p:nvCxnSpPr>
              <p:spPr>
                <a:xfrm>
                  <a:off x="6807635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箭头连接符 121"/>
                <p:cNvCxnSpPr/>
                <p:nvPr/>
              </p:nvCxnSpPr>
              <p:spPr>
                <a:xfrm>
                  <a:off x="9637941" y="4278903"/>
                  <a:ext cx="0" cy="221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矩形 127"/>
          <p:cNvSpPr/>
          <p:nvPr/>
        </p:nvSpPr>
        <p:spPr>
          <a:xfrm>
            <a:off x="1495315" y="2849200"/>
            <a:ext cx="1012280" cy="301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87826" y="2833226"/>
            <a:ext cx="1012279" cy="301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</a:p>
        </p:txBody>
      </p:sp>
      <p:sp>
        <p:nvSpPr>
          <p:cNvPr id="132" name="矩形 131"/>
          <p:cNvSpPr/>
          <p:nvPr/>
        </p:nvSpPr>
        <p:spPr>
          <a:xfrm>
            <a:off x="3387826" y="3226944"/>
            <a:ext cx="1012279" cy="269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136" name="矩形 135"/>
          <p:cNvSpPr/>
          <p:nvPr/>
        </p:nvSpPr>
        <p:spPr>
          <a:xfrm>
            <a:off x="3387825" y="4280379"/>
            <a:ext cx="1012280" cy="301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1716057" y="2188334"/>
            <a:ext cx="570796" cy="5707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1598366" y="2335463"/>
            <a:ext cx="806178" cy="21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</a:t>
            </a:r>
            <a:r>
              <a:rPr lang="en-US" altLang="zh-CN" sz="10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E1</a:t>
            </a:r>
            <a:endParaRPr lang="zh-CN" altLang="en-US" sz="1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3608567" y="2188334"/>
            <a:ext cx="570796" cy="570796"/>
            <a:chOff x="2933486" y="2419687"/>
            <a:chExt cx="646605" cy="646605"/>
          </a:xfrm>
        </p:grpSpPr>
        <p:sp>
          <p:nvSpPr>
            <p:cNvPr id="130" name="椭圆 129"/>
            <p:cNvSpPr/>
            <p:nvPr/>
          </p:nvSpPr>
          <p:spPr>
            <a:xfrm>
              <a:off x="2933486" y="2419687"/>
              <a:ext cx="646605" cy="64660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2980642" y="2608792"/>
              <a:ext cx="587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引擎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E2</a:t>
              </a:r>
              <a:endParaRPr lang="zh-CN" altLang="en-US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3608567" y="3617456"/>
            <a:ext cx="570796" cy="570796"/>
            <a:chOff x="2933486" y="2419687"/>
            <a:chExt cx="646605" cy="646605"/>
          </a:xfrm>
        </p:grpSpPr>
        <p:sp>
          <p:nvSpPr>
            <p:cNvPr id="134" name="椭圆 133"/>
            <p:cNvSpPr/>
            <p:nvPr/>
          </p:nvSpPr>
          <p:spPr>
            <a:xfrm>
              <a:off x="2933486" y="2419687"/>
              <a:ext cx="646605" cy="64660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980642" y="2608792"/>
              <a:ext cx="587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引擎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E4</a:t>
              </a:r>
              <a:endParaRPr lang="zh-CN" altLang="en-US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1716057" y="3617456"/>
            <a:ext cx="570796" cy="570796"/>
            <a:chOff x="2933486" y="2419687"/>
            <a:chExt cx="646605" cy="646605"/>
          </a:xfrm>
        </p:grpSpPr>
        <p:sp>
          <p:nvSpPr>
            <p:cNvPr id="142" name="椭圆 141"/>
            <p:cNvSpPr/>
            <p:nvPr/>
          </p:nvSpPr>
          <p:spPr>
            <a:xfrm>
              <a:off x="2933486" y="2419687"/>
              <a:ext cx="646605" cy="64660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2980642" y="2608792"/>
              <a:ext cx="587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引擎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E3</a:t>
              </a:r>
              <a:endParaRPr lang="zh-CN" altLang="en-US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45" name="矩形 144"/>
          <p:cNvSpPr/>
          <p:nvPr/>
        </p:nvSpPr>
        <p:spPr>
          <a:xfrm>
            <a:off x="1495316" y="4277339"/>
            <a:ext cx="1012279" cy="301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495315" y="4683604"/>
            <a:ext cx="1012280" cy="301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60" name="矩形 59"/>
          <p:cNvSpPr/>
          <p:nvPr/>
        </p:nvSpPr>
        <p:spPr>
          <a:xfrm>
            <a:off x="2" y="5221204"/>
            <a:ext cx="12191998" cy="888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58039" y="5276090"/>
            <a:ext cx="6733296" cy="70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单个引擎的各个算法是非线程安全的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引擎数不要超过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CPU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的内核数，当超过时，会相互抢占资源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997130" y="5415032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997130" y="5774703"/>
            <a:ext cx="95732" cy="957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" y="6109474"/>
            <a:ext cx="1219199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3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 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接入优化 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. </a:t>
            </a:r>
            <a:r>
              <a:rPr lang="en-US" altLang="zh-CN" sz="2400" dirty="0" err="1" smtClean="0">
                <a:latin typeface="思源黑体 CN Bold" pitchFamily="34" charset="-122"/>
                <a:ea typeface="思源黑体 CN Bold" pitchFamily="34" charset="-122"/>
              </a:rPr>
              <a:t>FaceID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的使用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5626" y="5080502"/>
            <a:ext cx="7962629" cy="593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380010" y="5214874"/>
            <a:ext cx="7516876" cy="523220"/>
            <a:chOff x="2777829" y="5338164"/>
            <a:chExt cx="7516876" cy="523220"/>
          </a:xfrm>
        </p:grpSpPr>
        <p:sp>
          <p:nvSpPr>
            <p:cNvPr id="14" name="矩形 13"/>
            <p:cNvSpPr/>
            <p:nvPr/>
          </p:nvSpPr>
          <p:spPr>
            <a:xfrm>
              <a:off x="2873560" y="5338164"/>
              <a:ext cx="74211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通过</a:t>
              </a:r>
              <a:r>
                <a:rPr lang="en-US" altLang="zh-CN" sz="1400" dirty="0" err="1">
                  <a:solidFill>
                    <a:srgbClr val="2F2F2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faceID</a:t>
              </a:r>
              <a:r>
                <a:rPr lang="zh-CN" altLang="en-US" sz="1400" dirty="0">
                  <a:solidFill>
                    <a:srgbClr val="2F2F2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来标识同一个人，只需做一次人脸识别，可节省设备算力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777829" y="5436244"/>
              <a:ext cx="95732" cy="9573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2135626" y="5618278"/>
            <a:ext cx="796262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2"/>
          <p:cNvSpPr/>
          <p:nvPr/>
        </p:nvSpPr>
        <p:spPr>
          <a:xfrm>
            <a:off x="2135626" y="3042847"/>
            <a:ext cx="2258313" cy="1591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135626" y="2695193"/>
            <a:ext cx="2258313" cy="351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7"/>
          <p:cNvSpPr/>
          <p:nvPr/>
        </p:nvSpPr>
        <p:spPr>
          <a:xfrm>
            <a:off x="7839942" y="3042847"/>
            <a:ext cx="2258313" cy="1591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18"/>
          <p:cNvSpPr/>
          <p:nvPr/>
        </p:nvSpPr>
        <p:spPr>
          <a:xfrm>
            <a:off x="7839942" y="2693221"/>
            <a:ext cx="2258313" cy="3496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2"/>
          <p:cNvSpPr/>
          <p:nvPr/>
        </p:nvSpPr>
        <p:spPr>
          <a:xfrm>
            <a:off x="4687204" y="3042847"/>
            <a:ext cx="2859472" cy="1768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3"/>
          <p:cNvSpPr/>
          <p:nvPr/>
        </p:nvSpPr>
        <p:spPr>
          <a:xfrm>
            <a:off x="4687204" y="2654041"/>
            <a:ext cx="2859472" cy="3923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7504" y="3323390"/>
            <a:ext cx="221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在跟踪过程中，需要用唯一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的编号来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区分每个被跟踪的人脸，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这个编号称为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899" y="3323390"/>
            <a:ext cx="2067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在视频中，从检测到人脸帧开始 ，在连续的后续帧中，对目标人脸的运动轨迹和轮廓变化进行持续分析与跟踪</a:t>
            </a:r>
          </a:p>
        </p:txBody>
      </p:sp>
      <p:sp>
        <p:nvSpPr>
          <p:cNvPr id="66" name="矩形 65"/>
          <p:cNvSpPr/>
          <p:nvPr/>
        </p:nvSpPr>
        <p:spPr>
          <a:xfrm>
            <a:off x="8022915" y="3323390"/>
            <a:ext cx="1892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在连续的视频帧中，当一个人进入视频画面直到离开，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其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502252" y="2730038"/>
            <a:ext cx="1098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什么是</a:t>
            </a:r>
            <a:r>
              <a:rPr lang="en-US" altLang="zh-CN" sz="1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13377" y="2740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人脸跟踪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444178" y="2736281"/>
            <a:ext cx="111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73" y="5527636"/>
            <a:ext cx="152408" cy="590580"/>
          </a:xfrm>
          <a:prstGeom prst="rect">
            <a:avLst/>
          </a:prstGeom>
        </p:spPr>
      </p:pic>
      <p:sp>
        <p:nvSpPr>
          <p:cNvPr id="85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SDK 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接入优化 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. </a:t>
            </a:r>
            <a:r>
              <a:rPr lang="en-US" altLang="zh-CN" sz="2400" dirty="0" err="1" smtClean="0">
                <a:latin typeface="思源黑体 CN Bold" pitchFamily="34" charset="-122"/>
                <a:ea typeface="思源黑体 CN Bold" pitchFamily="34" charset="-122"/>
              </a:rPr>
              <a:t>FaceID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的使用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cxnSp>
        <p:nvCxnSpPr>
          <p:cNvPr id="153" name="直接箭头连接符 152"/>
          <p:cNvCxnSpPr/>
          <p:nvPr/>
        </p:nvCxnSpPr>
        <p:spPr>
          <a:xfrm>
            <a:off x="8766709" y="5128224"/>
            <a:ext cx="0" cy="292115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>
            <a:off x="8766709" y="4495968"/>
            <a:ext cx="0" cy="292115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8766709" y="3855179"/>
            <a:ext cx="0" cy="292115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103032" y="3603895"/>
            <a:ext cx="1956219" cy="440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</a:p>
        </p:txBody>
      </p:sp>
      <p:sp>
        <p:nvSpPr>
          <p:cNvPr id="26" name="矩形 25"/>
          <p:cNvSpPr/>
          <p:nvPr/>
        </p:nvSpPr>
        <p:spPr>
          <a:xfrm>
            <a:off x="3173472" y="5164984"/>
            <a:ext cx="1956219" cy="440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27" name="矩形 26"/>
          <p:cNvSpPr/>
          <p:nvPr/>
        </p:nvSpPr>
        <p:spPr>
          <a:xfrm>
            <a:off x="3103032" y="4363185"/>
            <a:ext cx="1956219" cy="440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sp>
        <p:nvSpPr>
          <p:cNvPr id="40" name="矩形 39"/>
          <p:cNvSpPr/>
          <p:nvPr/>
        </p:nvSpPr>
        <p:spPr>
          <a:xfrm>
            <a:off x="1764611" y="4426786"/>
            <a:ext cx="9156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</a:t>
            </a:r>
            <a:r>
              <a:rPr lang="zh-CN" altLang="en-US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次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循环</a:t>
            </a:r>
            <a:endParaRPr lang="zh-CN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10865" y="2597619"/>
            <a:ext cx="3338110" cy="417199"/>
            <a:chOff x="1454228" y="1731024"/>
            <a:chExt cx="3338110" cy="417199"/>
          </a:xfrm>
        </p:grpSpPr>
        <p:sp>
          <p:nvSpPr>
            <p:cNvPr id="4" name="椭圆 3"/>
            <p:cNvSpPr/>
            <p:nvPr/>
          </p:nvSpPr>
          <p:spPr>
            <a:xfrm>
              <a:off x="1454228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871501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288773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2706046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123319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553291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57864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4375139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04442" y="1767963"/>
              <a:ext cx="3105642" cy="369332"/>
              <a:chOff x="1504442" y="1767963"/>
              <a:chExt cx="3105642" cy="3693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504442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921715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338987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2756260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173533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4008078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4425353" y="176796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/>
              </a:p>
            </p:txBody>
          </p:sp>
        </p:grpSp>
      </p:grpSp>
      <p:cxnSp>
        <p:nvCxnSpPr>
          <p:cNvPr id="112" name="直接箭头连接符 111"/>
          <p:cNvCxnSpPr/>
          <p:nvPr/>
        </p:nvCxnSpPr>
        <p:spPr>
          <a:xfrm>
            <a:off x="4088295" y="3176147"/>
            <a:ext cx="0" cy="329430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>
            <a:off x="4088295" y="4043747"/>
            <a:ext cx="0" cy="292115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4088295" y="4872869"/>
            <a:ext cx="0" cy="292115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2634371" y="3285777"/>
            <a:ext cx="133751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642736" y="3285777"/>
            <a:ext cx="0" cy="26205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cxnSpLocks/>
          </p:cNvCxnSpPr>
          <p:nvPr/>
        </p:nvCxnSpPr>
        <p:spPr>
          <a:xfrm>
            <a:off x="2642784" y="5919780"/>
            <a:ext cx="1445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7781446" y="3475898"/>
            <a:ext cx="1956219" cy="440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过滤</a:t>
            </a:r>
            <a:r>
              <a:rPr lang="en-US" altLang="zh-CN" sz="1400" dirty="0" err="1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zh-CN" altLang="en-US" sz="1400" dirty="0">
              <a:ln w="0"/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7775857" y="4762684"/>
            <a:ext cx="1956219" cy="440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sp>
        <p:nvSpPr>
          <p:cNvPr id="124" name="矩形 123"/>
          <p:cNvSpPr/>
          <p:nvPr/>
        </p:nvSpPr>
        <p:spPr>
          <a:xfrm>
            <a:off x="7781446" y="4124941"/>
            <a:ext cx="1956219" cy="440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04" y="5781561"/>
            <a:ext cx="152408" cy="590580"/>
          </a:xfrm>
          <a:prstGeom prst="rect">
            <a:avLst/>
          </a:prstGeom>
        </p:spPr>
      </p:pic>
      <p:sp>
        <p:nvSpPr>
          <p:cNvPr id="126" name="矩形 125"/>
          <p:cNvSpPr/>
          <p:nvPr/>
        </p:nvSpPr>
        <p:spPr>
          <a:xfrm>
            <a:off x="6443025" y="4432139"/>
            <a:ext cx="9156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次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循环</a:t>
            </a:r>
            <a:endParaRPr lang="zh-CN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7089279" y="2602972"/>
            <a:ext cx="3338110" cy="417199"/>
            <a:chOff x="1454228" y="1731024"/>
            <a:chExt cx="3338110" cy="417199"/>
          </a:xfrm>
        </p:grpSpPr>
        <p:sp>
          <p:nvSpPr>
            <p:cNvPr id="135" name="椭圆 134"/>
            <p:cNvSpPr/>
            <p:nvPr/>
          </p:nvSpPr>
          <p:spPr>
            <a:xfrm>
              <a:off x="1454228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1871501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288773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706046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3123319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3540591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57864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4375139" y="1731024"/>
              <a:ext cx="417199" cy="4171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1504442" y="1767963"/>
              <a:ext cx="3203042" cy="369332"/>
              <a:chOff x="1504442" y="1767963"/>
              <a:chExt cx="3203042" cy="369332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1504442" y="1767963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921715" y="1767963"/>
                <a:ext cx="282131" cy="33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2338987" y="1767963"/>
                <a:ext cx="282131" cy="33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2756260" y="1767963"/>
                <a:ext cx="282131" cy="33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3173533" y="1767963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3590805" y="1767963"/>
                <a:ext cx="282131" cy="33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4008078" y="1767963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4425353" y="1767963"/>
                <a:ext cx="282131" cy="33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dirty="0"/>
              </a:p>
            </p:txBody>
          </p:sp>
        </p:grpSp>
      </p:grpSp>
      <p:cxnSp>
        <p:nvCxnSpPr>
          <p:cNvPr id="129" name="直接箭头连接符 128"/>
          <p:cNvCxnSpPr/>
          <p:nvPr/>
        </p:nvCxnSpPr>
        <p:spPr>
          <a:xfrm>
            <a:off x="8766709" y="3181500"/>
            <a:ext cx="0" cy="329430"/>
          </a:xfrm>
          <a:prstGeom prst="straightConnector1">
            <a:avLst/>
          </a:prstGeom>
          <a:ln w="47625">
            <a:solidFill>
              <a:schemeClr val="bg1">
                <a:lumMod val="6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>
            <a:off x="7312785" y="3291130"/>
            <a:ext cx="133751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cxnSpLocks/>
          </p:cNvCxnSpPr>
          <p:nvPr/>
        </p:nvCxnSpPr>
        <p:spPr>
          <a:xfrm>
            <a:off x="7321150" y="3291130"/>
            <a:ext cx="47" cy="28270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321197" y="6100434"/>
            <a:ext cx="1445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7774188" y="5420339"/>
            <a:ext cx="1956219" cy="440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</a:p>
        </p:txBody>
      </p:sp>
      <p:sp>
        <p:nvSpPr>
          <p:cNvPr id="55" name="矩形 54"/>
          <p:cNvSpPr/>
          <p:nvPr/>
        </p:nvSpPr>
        <p:spPr>
          <a:xfrm>
            <a:off x="3245334" y="1927748"/>
            <a:ext cx="1528685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不使用</a:t>
            </a:r>
            <a:r>
              <a:rPr lang="en-US" altLang="zh-CN" sz="16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zh-CN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156448" y="1922308"/>
            <a:ext cx="124273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</a:t>
            </a:r>
            <a:r>
              <a:rPr lang="en-US" altLang="zh-CN" sz="16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zh-CN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0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60500" y="873125"/>
            <a:ext cx="9296399" cy="1095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/>
              <a:t>基于虹软人脸识别</a:t>
            </a:r>
            <a:r>
              <a:rPr lang="en-US" altLang="zh-CN" dirty="0"/>
              <a:t>SDK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快速接入</a:t>
            </a:r>
            <a:r>
              <a:rPr lang="zh-CN" altLang="zh-CN" dirty="0" smtClean="0"/>
              <a:t>攻略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673100" y="2070100"/>
            <a:ext cx="84709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/>
              <a:t>虹软人脸识别</a:t>
            </a:r>
            <a:r>
              <a:rPr lang="en-US" altLang="zh-CN" dirty="0"/>
              <a:t>SDK</a:t>
            </a:r>
            <a:r>
              <a:rPr lang="zh-CN" altLang="zh-CN" dirty="0"/>
              <a:t>介绍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/>
              <a:t>开发接入流程详解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SDK</a:t>
            </a:r>
            <a:r>
              <a:rPr lang="zh-CN" altLang="zh-CN" dirty="0"/>
              <a:t>接入性能优化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006" cy="686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312752" y="1593410"/>
            <a:ext cx="1348967" cy="419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80030" y="2835971"/>
            <a:ext cx="4181048" cy="588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实战应用案例分享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37329" y="2574856"/>
            <a:ext cx="2616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多人脸门禁识别系统实例</a:t>
            </a: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322158" y="2518473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837329" y="3336856"/>
            <a:ext cx="27352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景区</a:t>
            </a:r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人脸检票方案技术分享</a:t>
            </a: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338033" y="3283720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6284235" y="2510053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6284235" y="3277721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02</a:t>
            </a:r>
            <a:endParaRPr lang="zh-CN" altLang="zh-C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277746" y="2867892"/>
            <a:ext cx="1285966" cy="40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277746" y="2333625"/>
            <a:ext cx="1285966" cy="40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3909544"/>
            <a:ext cx="12192000" cy="1956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93" y="1182835"/>
            <a:ext cx="3343623" cy="33436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6" y="1704984"/>
            <a:ext cx="4039405" cy="26929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5371" y="289349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上下班签到</a:t>
            </a:r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15010" y="238512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刷脸开门</a:t>
            </a:r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0484" y="4063432"/>
            <a:ext cx="1365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kern="1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Windows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15384" y="4063432"/>
            <a:ext cx="841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Android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6508" y="4494230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i5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2417" y="4494230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3288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69213" y="4925028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1:n</a:t>
            </a:r>
            <a:r>
              <a:rPr lang="zh-CN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比对模式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70546" y="5355827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本地比对方案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多人脸门禁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识别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系统实例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4145" y="528067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ctr">
              <a:spcAft>
                <a:spcPts val="0"/>
              </a:spcAft>
            </a:pPr>
            <a:r>
              <a:rPr lang="zh-CN" altLang="zh-CN" sz="1400" kern="100" dirty="0">
                <a:solidFill>
                  <a:srgbClr val="10101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本地比对方案</a:t>
            </a:r>
          </a:p>
        </p:txBody>
      </p:sp>
      <p:sp>
        <p:nvSpPr>
          <p:cNvPr id="26" name="矩形 25"/>
          <p:cNvSpPr/>
          <p:nvPr/>
        </p:nvSpPr>
        <p:spPr>
          <a:xfrm>
            <a:off x="2732934" y="4889178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1:n</a:t>
            </a:r>
            <a:r>
              <a:rPr lang="zh-CN" altLang="zh-CN" sz="1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比对模式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6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从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0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到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搭建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人脸识别系统</a:t>
            </a:r>
          </a:p>
        </p:txBody>
      </p:sp>
      <p:sp>
        <p:nvSpPr>
          <p:cNvPr id="22" name="矩形 21"/>
          <p:cNvSpPr/>
          <p:nvPr/>
        </p:nvSpPr>
        <p:spPr>
          <a:xfrm>
            <a:off x="1465788" y="2024716"/>
            <a:ext cx="26677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人脸识别应用架构的基本组成</a:t>
            </a:r>
          </a:p>
        </p:txBody>
      </p:sp>
      <p:sp>
        <p:nvSpPr>
          <p:cNvPr id="23" name="矩形 22"/>
          <p:cNvSpPr/>
          <p:nvPr/>
        </p:nvSpPr>
        <p:spPr>
          <a:xfrm>
            <a:off x="8252690" y="2024716"/>
            <a:ext cx="28344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人脸识别的本地端、服务端、云端等技术方案选型</a:t>
            </a:r>
          </a:p>
        </p:txBody>
      </p:sp>
      <p:sp>
        <p:nvSpPr>
          <p:cNvPr id="24" name="矩形 23"/>
          <p:cNvSpPr/>
          <p:nvPr/>
        </p:nvSpPr>
        <p:spPr>
          <a:xfrm>
            <a:off x="8254755" y="2763380"/>
            <a:ext cx="2561450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1:N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技术方案介绍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本地端、服务端识别方案介绍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实际应用中的技术方案选型</a:t>
            </a:r>
          </a:p>
        </p:txBody>
      </p:sp>
      <p:sp>
        <p:nvSpPr>
          <p:cNvPr id="25" name="矩形 24"/>
          <p:cNvSpPr/>
          <p:nvPr/>
        </p:nvSpPr>
        <p:spPr>
          <a:xfrm>
            <a:off x="1403909" y="3895714"/>
            <a:ext cx="29527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虹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软人脸识别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开发攻略</a:t>
            </a:r>
          </a:p>
        </p:txBody>
      </p:sp>
      <p:sp>
        <p:nvSpPr>
          <p:cNvPr id="26" name="矩形 25"/>
          <p:cNvSpPr/>
          <p:nvPr/>
        </p:nvSpPr>
        <p:spPr>
          <a:xfrm>
            <a:off x="1465788" y="4691963"/>
            <a:ext cx="2152650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虹软人脸识别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介绍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开发接入流程详解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SDK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接入性能优化</a:t>
            </a:r>
          </a:p>
        </p:txBody>
      </p:sp>
      <p:sp>
        <p:nvSpPr>
          <p:cNvPr id="27" name="矩形 26"/>
          <p:cNvSpPr/>
          <p:nvPr/>
        </p:nvSpPr>
        <p:spPr>
          <a:xfrm>
            <a:off x="8252690" y="3895714"/>
            <a:ext cx="18998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实战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案例分享：</a:t>
            </a:r>
          </a:p>
        </p:txBody>
      </p:sp>
      <p:sp>
        <p:nvSpPr>
          <p:cNvPr id="28" name="矩形 27"/>
          <p:cNvSpPr/>
          <p:nvPr/>
        </p:nvSpPr>
        <p:spPr>
          <a:xfrm>
            <a:off x="8252690" y="4591122"/>
            <a:ext cx="2908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Windows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多人脸门禁识别系统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景区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人脸检票方案技术分享</a:t>
            </a:r>
            <a:endParaRPr lang="zh-CN" altLang="en-US" sz="1200" dirty="0"/>
          </a:p>
        </p:txBody>
      </p:sp>
      <p:sp>
        <p:nvSpPr>
          <p:cNvPr id="15" name="Rectangle 23"/>
          <p:cNvSpPr/>
          <p:nvPr/>
        </p:nvSpPr>
        <p:spPr>
          <a:xfrm>
            <a:off x="4870894" y="2670609"/>
            <a:ext cx="2450211" cy="2450210"/>
          </a:xfrm>
          <a:prstGeom prst="rect">
            <a:avLst/>
          </a:prstGeom>
          <a:noFill/>
          <a:ln w="190500">
            <a:solidFill>
              <a:srgbClr val="C91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占位符 3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203290" y="2094236"/>
            <a:ext cx="1711655" cy="1711655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</p:pic>
      <p:pic>
        <p:nvPicPr>
          <p:cNvPr id="29" name="图片占位符 4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203290" y="3985538"/>
            <a:ext cx="1711655" cy="1711655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</p:pic>
      <p:pic>
        <p:nvPicPr>
          <p:cNvPr id="30" name="图片占位符 41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4277055" y="3985538"/>
            <a:ext cx="1711655" cy="1711655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</p:pic>
      <p:pic>
        <p:nvPicPr>
          <p:cNvPr id="31" name="图片占位符 33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4277055" y="2094236"/>
            <a:ext cx="1711655" cy="17116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r="5648"/>
          <a:stretch/>
        </p:blipFill>
        <p:spPr>
          <a:xfrm>
            <a:off x="4281201" y="2094235"/>
            <a:ext cx="1705617" cy="17116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3" r="19342"/>
          <a:stretch/>
        </p:blipFill>
        <p:spPr>
          <a:xfrm>
            <a:off x="6195527" y="2094235"/>
            <a:ext cx="1710612" cy="172675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r="23790"/>
          <a:stretch/>
        </p:blipFill>
        <p:spPr>
          <a:xfrm>
            <a:off x="4279379" y="3985538"/>
            <a:ext cx="1709331" cy="17265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0"/>
          <a:stretch/>
        </p:blipFill>
        <p:spPr>
          <a:xfrm>
            <a:off x="6193330" y="3980508"/>
            <a:ext cx="1729377" cy="1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95474" y="1972672"/>
            <a:ext cx="1065965" cy="3596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多人脸门禁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系统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—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引擎使用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65" name="内容占位符 1"/>
          <p:cNvSpPr txBox="1">
            <a:spLocks/>
          </p:cNvSpPr>
          <p:nvPr/>
        </p:nvSpPr>
        <p:spPr>
          <a:xfrm>
            <a:off x="2135127" y="3238841"/>
            <a:ext cx="1034067" cy="45432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引擎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5" name="内容占位符 1"/>
          <p:cNvSpPr txBox="1">
            <a:spLocks/>
          </p:cNvSpPr>
          <p:nvPr/>
        </p:nvSpPr>
        <p:spPr>
          <a:xfrm>
            <a:off x="2128235" y="2157550"/>
            <a:ext cx="1065965" cy="396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6" name="内容占位符 1"/>
          <p:cNvSpPr txBox="1">
            <a:spLocks/>
          </p:cNvSpPr>
          <p:nvPr/>
        </p:nvSpPr>
        <p:spPr>
          <a:xfrm>
            <a:off x="2135127" y="4709437"/>
            <a:ext cx="83544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441242" y="1965122"/>
            <a:ext cx="1649242" cy="1842548"/>
            <a:chOff x="8441242" y="1965122"/>
            <a:chExt cx="1649242" cy="1842548"/>
          </a:xfrm>
        </p:grpSpPr>
        <p:grpSp>
          <p:nvGrpSpPr>
            <p:cNvPr id="72" name="组合 71"/>
            <p:cNvGrpSpPr/>
            <p:nvPr/>
          </p:nvGrpSpPr>
          <p:grpSpPr>
            <a:xfrm>
              <a:off x="8712775" y="2737454"/>
              <a:ext cx="1106177" cy="1070216"/>
              <a:chOff x="6168064" y="1999416"/>
              <a:chExt cx="1084391" cy="1080120"/>
            </a:xfrm>
            <a:solidFill>
              <a:srgbClr val="C00000"/>
            </a:solidFill>
          </p:grpSpPr>
          <p:sp>
            <p:nvSpPr>
              <p:cNvPr id="73" name="椭圆 72"/>
              <p:cNvSpPr/>
              <p:nvPr/>
            </p:nvSpPr>
            <p:spPr>
              <a:xfrm>
                <a:off x="6168064" y="1999416"/>
                <a:ext cx="1084391" cy="1080120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483815" y="2354810"/>
                <a:ext cx="452887" cy="3727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E3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79" name="圆角矩形 78"/>
            <p:cNvSpPr/>
            <p:nvPr/>
          </p:nvSpPr>
          <p:spPr>
            <a:xfrm>
              <a:off x="8441242" y="1965122"/>
              <a:ext cx="1649242" cy="4794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人脸检测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特征提取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45700" y="1972672"/>
            <a:ext cx="1637791" cy="1834998"/>
            <a:chOff x="3345700" y="1972672"/>
            <a:chExt cx="1637791" cy="1834998"/>
          </a:xfrm>
        </p:grpSpPr>
        <p:sp>
          <p:nvSpPr>
            <p:cNvPr id="77" name="圆角矩形 76"/>
            <p:cNvSpPr/>
            <p:nvPr/>
          </p:nvSpPr>
          <p:spPr>
            <a:xfrm>
              <a:off x="3345700" y="1972672"/>
              <a:ext cx="1637791" cy="4794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人脸跟踪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611507" y="2737454"/>
              <a:ext cx="1106177" cy="1070216"/>
              <a:chOff x="6168064" y="1999416"/>
              <a:chExt cx="1084391" cy="1080120"/>
            </a:xfrm>
            <a:solidFill>
              <a:srgbClr val="C00000"/>
            </a:solidFill>
          </p:grpSpPr>
          <p:sp>
            <p:nvSpPr>
              <p:cNvPr id="86" name="椭圆 85"/>
              <p:cNvSpPr/>
              <p:nvPr/>
            </p:nvSpPr>
            <p:spPr>
              <a:xfrm>
                <a:off x="6168064" y="1999416"/>
                <a:ext cx="1084391" cy="1080120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6483815" y="2354810"/>
                <a:ext cx="452887" cy="3727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E1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797203" y="1972672"/>
            <a:ext cx="1830327" cy="1834998"/>
            <a:chOff x="5592400" y="1972672"/>
            <a:chExt cx="1830327" cy="1834998"/>
          </a:xfrm>
        </p:grpSpPr>
        <p:sp>
          <p:nvSpPr>
            <p:cNvPr id="78" name="圆角矩形 77"/>
            <p:cNvSpPr/>
            <p:nvPr/>
          </p:nvSpPr>
          <p:spPr>
            <a:xfrm>
              <a:off x="5592400" y="1972672"/>
              <a:ext cx="1830327" cy="4794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特征提取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特征比对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954475" y="2737454"/>
              <a:ext cx="1106177" cy="1070216"/>
              <a:chOff x="6168064" y="1999416"/>
              <a:chExt cx="1084391" cy="1080120"/>
            </a:xfrm>
            <a:solidFill>
              <a:srgbClr val="C00000"/>
            </a:solidFill>
          </p:grpSpPr>
          <p:sp>
            <p:nvSpPr>
              <p:cNvPr id="89" name="椭圆 88"/>
              <p:cNvSpPr/>
              <p:nvPr/>
            </p:nvSpPr>
            <p:spPr>
              <a:xfrm>
                <a:off x="6168064" y="1999416"/>
                <a:ext cx="1084391" cy="1080120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6483815" y="2354810"/>
                <a:ext cx="452887" cy="3727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E2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345700" y="4120306"/>
            <a:ext cx="2132836" cy="144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Mode:MODE_VIDEO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Orient:OP_0_ONLY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ScaleVal:16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MaxNum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Mask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FACE_DETECT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2797" y="4120306"/>
            <a:ext cx="2614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Mode:MODE_VIDEO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Orient:OP_0_ONLY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ScaleVal:16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MaxNum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Mask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FACE_RECOGNITION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41242" y="4120306"/>
            <a:ext cx="2437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Mode:MODE_IMAGE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Orient:OP_0_ONLY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ScaleVal:30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（内部默认）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MaxNum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Mask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FACE_DETECT|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FACE_RECOGNITION</a:t>
            </a:r>
          </a:p>
        </p:txBody>
      </p:sp>
    </p:spTree>
    <p:extLst>
      <p:ext uri="{BB962C8B-B14F-4D97-AF65-F5344CB8AC3E}">
        <p14:creationId xmlns:p14="http://schemas.microsoft.com/office/powerpoint/2010/main" val="38812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val Callout 18"/>
          <p:cNvSpPr/>
          <p:nvPr/>
        </p:nvSpPr>
        <p:spPr>
          <a:xfrm rot="13500000" flipH="1">
            <a:off x="10498463" y="3907146"/>
            <a:ext cx="1102251" cy="1122588"/>
          </a:xfrm>
          <a:prstGeom prst="wedgeEllipseCallout">
            <a:avLst>
              <a:gd name="adj1" fmla="val -46294"/>
              <a:gd name="adj2" fmla="val 45471"/>
            </a:avLst>
          </a:prstGeom>
          <a:solidFill>
            <a:srgbClr val="C0000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0572" y="2450031"/>
            <a:ext cx="5011857" cy="3181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769571" y="3574634"/>
            <a:ext cx="2584627" cy="1137489"/>
            <a:chOff x="2769571" y="2960786"/>
            <a:chExt cx="2727846" cy="1137489"/>
          </a:xfrm>
        </p:grpSpPr>
        <p:cxnSp>
          <p:nvCxnSpPr>
            <p:cNvPr id="46" name="直接箭头连接符 45"/>
            <p:cNvCxnSpPr/>
            <p:nvPr/>
          </p:nvCxnSpPr>
          <p:spPr>
            <a:xfrm flipH="1">
              <a:off x="2769571" y="4098275"/>
              <a:ext cx="2727846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911636" y="2960786"/>
              <a:ext cx="58578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/>
          <p:cNvCxnSpPr/>
          <p:nvPr/>
        </p:nvCxnSpPr>
        <p:spPr>
          <a:xfrm flipV="1">
            <a:off x="5354198" y="3574634"/>
            <a:ext cx="0" cy="113748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58460" y="3971110"/>
            <a:ext cx="1717042" cy="1400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23505" y="25482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人员列表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流程图: 磁盘 50"/>
          <p:cNvSpPr/>
          <p:nvPr/>
        </p:nvSpPr>
        <p:spPr>
          <a:xfrm>
            <a:off x="10479671" y="2580847"/>
            <a:ext cx="1181958" cy="80761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特征库</a:t>
            </a:r>
            <a:endParaRPr lang="zh-CN" altLang="en-US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75881" y="2450031"/>
            <a:ext cx="4410338" cy="3181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634246" y="252209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识别等待队列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306271" y="3529639"/>
            <a:ext cx="798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FRList</a:t>
            </a:r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951879" y="4072605"/>
            <a:ext cx="11533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FRSecList</a:t>
            </a:r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69082" y="3305034"/>
            <a:ext cx="1000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FaceList</a:t>
            </a:r>
            <a:endParaRPr lang="zh-CN" altLang="en-US" sz="16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5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多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人脸门禁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系统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—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数据结构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068935" y="3379136"/>
            <a:ext cx="2752875" cy="300649"/>
            <a:chOff x="1993223" y="2530961"/>
            <a:chExt cx="2752875" cy="300649"/>
          </a:xfrm>
        </p:grpSpPr>
        <p:sp>
          <p:nvSpPr>
            <p:cNvPr id="77" name="矩形 76"/>
            <p:cNvSpPr/>
            <p:nvPr/>
          </p:nvSpPr>
          <p:spPr>
            <a:xfrm>
              <a:off x="199322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234354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269385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3044177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3394495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374481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409513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4544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1223702" y="4141252"/>
            <a:ext cx="12372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Succeed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Waitting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Processing</a:t>
            </a:r>
          </a:p>
          <a:p>
            <a:pPr algn="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Failed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228796" y="3971110"/>
            <a:ext cx="1962242" cy="1400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780129" y="3847408"/>
            <a:ext cx="11315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</a:t>
            </a: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FaceInfo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  <a:p>
            <a:pPr algn="r"/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faceStatus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7210769" y="3517481"/>
            <a:ext cx="2752875" cy="300649"/>
            <a:chOff x="1993223" y="2530961"/>
            <a:chExt cx="2752875" cy="300649"/>
          </a:xfrm>
        </p:grpSpPr>
        <p:sp>
          <p:nvSpPr>
            <p:cNvPr id="113" name="矩形 112"/>
            <p:cNvSpPr/>
            <p:nvPr/>
          </p:nvSpPr>
          <p:spPr>
            <a:xfrm>
              <a:off x="199322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234354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269385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3044177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3394495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374481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409513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444544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192493" y="4110510"/>
            <a:ext cx="2752875" cy="300649"/>
            <a:chOff x="1993223" y="2530961"/>
            <a:chExt cx="2752875" cy="300649"/>
          </a:xfrm>
        </p:grpSpPr>
        <p:sp>
          <p:nvSpPr>
            <p:cNvPr id="122" name="矩形 121"/>
            <p:cNvSpPr/>
            <p:nvPr/>
          </p:nvSpPr>
          <p:spPr>
            <a:xfrm>
              <a:off x="199322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234354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269385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3044177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3394495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3744813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4095131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4445449" y="2530961"/>
              <a:ext cx="300649" cy="300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" name="矩形 132"/>
          <p:cNvSpPr/>
          <p:nvPr/>
        </p:nvSpPr>
        <p:spPr>
          <a:xfrm>
            <a:off x="10312602" y="4124022"/>
            <a:ext cx="1473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注册人员</a:t>
            </a:r>
            <a:endParaRPr lang="en-US" altLang="zh-CN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</a:t>
            </a:r>
            <a:endParaRPr lang="en-US" altLang="zh-CN" sz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信息库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5" name="Oval Callout 18"/>
          <p:cNvSpPr/>
          <p:nvPr/>
        </p:nvSpPr>
        <p:spPr>
          <a:xfrm rot="2776383" flipH="1">
            <a:off x="890469" y="1864725"/>
            <a:ext cx="1228508" cy="1251175"/>
          </a:xfrm>
          <a:prstGeom prst="wedgeEllipseCallout">
            <a:avLst>
              <a:gd name="adj1" fmla="val -46294"/>
              <a:gd name="adj2" fmla="val 45471"/>
            </a:avLst>
          </a:prstGeom>
          <a:solidFill>
            <a:srgbClr val="C0000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7540" y="2291258"/>
            <a:ext cx="1194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画面中所有的</a:t>
            </a:r>
            <a:endParaRPr lang="en-US" altLang="zh-CN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en-US" altLang="zh-CN" sz="12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的状态</a:t>
            </a:r>
          </a:p>
        </p:txBody>
      </p:sp>
      <p:sp>
        <p:nvSpPr>
          <p:cNvPr id="136" name="Oval Callout 18"/>
          <p:cNvSpPr/>
          <p:nvPr/>
        </p:nvSpPr>
        <p:spPr>
          <a:xfrm rot="2776383" flipH="1">
            <a:off x="6237910" y="2250230"/>
            <a:ext cx="1030084" cy="1049090"/>
          </a:xfrm>
          <a:prstGeom prst="wedgeEllipseCallout">
            <a:avLst>
              <a:gd name="adj1" fmla="val -46294"/>
              <a:gd name="adj2" fmla="val 45471"/>
            </a:avLst>
          </a:prstGeom>
          <a:solidFill>
            <a:srgbClr val="C0000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366666" y="264012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优先级高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7" name="Oval Callout 18"/>
          <p:cNvSpPr/>
          <p:nvPr/>
        </p:nvSpPr>
        <p:spPr>
          <a:xfrm rot="13500000" flipH="1">
            <a:off x="6170642" y="4619500"/>
            <a:ext cx="1102251" cy="1122588"/>
          </a:xfrm>
          <a:prstGeom prst="wedgeEllipseCallout">
            <a:avLst>
              <a:gd name="adj1" fmla="val -46294"/>
              <a:gd name="adj2" fmla="val 45471"/>
            </a:avLst>
          </a:prstGeom>
          <a:solidFill>
            <a:srgbClr val="C0000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39148" y="4937161"/>
            <a:ext cx="975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优先级低前次失败的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19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/>
      <p:bldP spid="51" grpId="0" animBg="1"/>
      <p:bldP spid="52" grpId="0" animBg="1"/>
      <p:bldP spid="53" grpId="0"/>
      <p:bldP spid="8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731523"/>
            <a:ext cx="12192000" cy="4455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5" name="直接箭头连接符 44"/>
          <p:cNvCxnSpPr/>
          <p:nvPr/>
        </p:nvCxnSpPr>
        <p:spPr>
          <a:xfrm flipH="1">
            <a:off x="6054921" y="1917791"/>
            <a:ext cx="1" cy="3413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21933" y="2322723"/>
            <a:ext cx="1934177" cy="4981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3198" y="2431028"/>
            <a:ext cx="458058" cy="38291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61" y="2479497"/>
            <a:ext cx="623785" cy="48765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24769" y="2410045"/>
            <a:ext cx="1047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Frame</a:t>
            </a:r>
            <a:endParaRPr lang="zh-CN" altLang="en-US" sz="12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0989" y="2074287"/>
            <a:ext cx="1313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采集线程</a:t>
            </a:r>
          </a:p>
        </p:txBody>
      </p:sp>
      <p:sp>
        <p:nvSpPr>
          <p:cNvPr id="24" name="矩形 23"/>
          <p:cNvSpPr/>
          <p:nvPr/>
        </p:nvSpPr>
        <p:spPr>
          <a:xfrm>
            <a:off x="2122335" y="2389186"/>
            <a:ext cx="1282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CallBack</a:t>
            </a:r>
            <a:endParaRPr lang="zh-CN" altLang="en-US" sz="12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6" name="文本占位符 1"/>
          <p:cNvSpPr txBox="1">
            <a:spLocks/>
          </p:cNvSpPr>
          <p:nvPr/>
        </p:nvSpPr>
        <p:spPr>
          <a:xfrm>
            <a:off x="628061" y="1142673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多人脸门禁系统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流程图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1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57487" y="2080843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Activation</a:t>
            </a:r>
            <a:endParaRPr lang="zh-CN" alt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57487" y="254058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CreateThread</a:t>
            </a:r>
            <a:endParaRPr lang="zh-CN" alt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57487" y="300032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E1.InitEngine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57487" y="3460061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激活摄像头</a:t>
            </a:r>
          </a:p>
        </p:txBody>
      </p:sp>
      <p:sp>
        <p:nvSpPr>
          <p:cNvPr id="53" name="矩形 52"/>
          <p:cNvSpPr/>
          <p:nvPr/>
        </p:nvSpPr>
        <p:spPr>
          <a:xfrm>
            <a:off x="4757487" y="3919799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E1.DetectFaces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6071530" y="2375286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6071530" y="2841645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6071530" y="3296742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6071530" y="3751971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6071529" y="4223648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757484" y="4393128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识别处理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6071526" y="4696977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流程图: 决策 60"/>
          <p:cNvSpPr/>
          <p:nvPr/>
        </p:nvSpPr>
        <p:spPr>
          <a:xfrm>
            <a:off x="4772455" y="4894301"/>
            <a:ext cx="2613117" cy="312161"/>
          </a:xfrm>
          <a:prstGeom prst="flowChartDecis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en-US" altLang="zh-CN" sz="1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in </a:t>
            </a:r>
            <a:r>
              <a:rPr lang="en-US" altLang="zh-CN" sz="1000" b="1" dirty="0" err="1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FaceList</a:t>
            </a:r>
            <a:endParaRPr lang="zh-CN" altLang="en-US" sz="10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57481" y="5421508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插入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FaceList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6083599" y="5201087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500853" y="5405678"/>
            <a:ext cx="2629733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插入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FRList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42522" y="2346806"/>
            <a:ext cx="993982" cy="474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转换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&amp;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裁剪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470826" y="2656205"/>
            <a:ext cx="68370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67" idx="3"/>
            <a:endCxn id="53" idx="1"/>
          </p:cNvCxnSpPr>
          <p:nvPr/>
        </p:nvCxnSpPr>
        <p:spPr>
          <a:xfrm>
            <a:off x="4236504" y="2583848"/>
            <a:ext cx="520983" cy="148317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8183115" y="3577601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获取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779807" y="4995325"/>
            <a:ext cx="1706635" cy="717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插入 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FRSecList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FaceInfo.status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=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Waitting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 flipH="1">
            <a:off x="9504644" y="3881450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9702641" y="4984336"/>
            <a:ext cx="1706635" cy="728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处理完成</a:t>
            </a:r>
          </a:p>
        </p:txBody>
      </p:sp>
      <p:cxnSp>
        <p:nvCxnSpPr>
          <p:cNvPr id="40" name="肘形连接符 39"/>
          <p:cNvCxnSpPr>
            <a:cxnSpLocks/>
            <a:endCxn id="79" idx="1"/>
          </p:cNvCxnSpPr>
          <p:nvPr/>
        </p:nvCxnSpPr>
        <p:spPr>
          <a:xfrm flipV="1">
            <a:off x="6054921" y="3724823"/>
            <a:ext cx="2128194" cy="1488462"/>
          </a:xfrm>
          <a:prstGeom prst="bentConnector3">
            <a:avLst>
              <a:gd name="adj1" fmla="val 7625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4236504" y="5568730"/>
            <a:ext cx="4230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832429" y="4235194"/>
            <a:ext cx="97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Succeed 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Waitting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Processing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9622719" y="4290378"/>
            <a:ext cx="407840" cy="668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H="1">
            <a:off x="9027437" y="4290378"/>
            <a:ext cx="407840" cy="668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502621" y="4545279"/>
            <a:ext cx="689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Failed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0" name="流程图: 决策 79"/>
          <p:cNvSpPr/>
          <p:nvPr/>
        </p:nvSpPr>
        <p:spPr>
          <a:xfrm>
            <a:off x="8737599" y="4053374"/>
            <a:ext cx="1525181" cy="312161"/>
          </a:xfrm>
          <a:prstGeom prst="flowChartDecis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status</a:t>
            </a:r>
            <a:endParaRPr lang="zh-CN" altLang="en-US" sz="12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42C842-7209-444B-9D9A-3BA4B077A386}"/>
              </a:ext>
            </a:extLst>
          </p:cNvPr>
          <p:cNvSpPr txBox="1"/>
          <p:nvPr/>
        </p:nvSpPr>
        <p:spPr>
          <a:xfrm>
            <a:off x="5846765" y="515157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635179-DEBE-45E6-9171-1464377B6DA5}"/>
              </a:ext>
            </a:extLst>
          </p:cNvPr>
          <p:cNvSpPr txBox="1"/>
          <p:nvPr/>
        </p:nvSpPr>
        <p:spPr>
          <a:xfrm>
            <a:off x="7652082" y="420427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16826" y="1847670"/>
            <a:ext cx="76187" cy="7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箭头连接符 17"/>
          <p:cNvCxnSpPr/>
          <p:nvPr/>
        </p:nvCxnSpPr>
        <p:spPr>
          <a:xfrm>
            <a:off x="4133921" y="4634154"/>
            <a:ext cx="733058" cy="2408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>
            <a:off x="2725307" y="4634737"/>
            <a:ext cx="733058" cy="2408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8708774" y="1971244"/>
            <a:ext cx="0" cy="3231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8670678" y="1901123"/>
            <a:ext cx="76187" cy="7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/>
        </p:nvCxnSpPr>
        <p:spPr>
          <a:xfrm>
            <a:off x="3815777" y="1969659"/>
            <a:ext cx="0" cy="3231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01734" y="2080843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E2.InitEngine</a:t>
            </a:r>
            <a:endParaRPr lang="zh-CN" alt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501734" y="254058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Pop/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FRList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FRSecList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01734" y="300032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FaceInfo.status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=Processing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01734" y="3460061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E2.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FeatureExtract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01734" y="3919799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E2.FeatureCompare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7" name="流程图: 决策 66"/>
          <p:cNvSpPr/>
          <p:nvPr/>
        </p:nvSpPr>
        <p:spPr>
          <a:xfrm>
            <a:off x="2737213" y="4398351"/>
            <a:ext cx="2226643" cy="312161"/>
          </a:xfrm>
          <a:prstGeom prst="flowChartDecis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result&gt;0.80</a:t>
            </a:r>
            <a:endParaRPr lang="zh-CN" altLang="en-US" sz="12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2557" y="4894621"/>
            <a:ext cx="1925500" cy="319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FaceInfo.status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=Failed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730862" y="4894621"/>
            <a:ext cx="2060178" cy="319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FaceInfo.status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=succeed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730862" y="5354359"/>
            <a:ext cx="1922457" cy="319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异步开门</a:t>
            </a:r>
          </a:p>
        </p:txBody>
      </p:sp>
      <p:sp>
        <p:nvSpPr>
          <p:cNvPr id="73" name="椭圆 72"/>
          <p:cNvSpPr/>
          <p:nvPr/>
        </p:nvSpPr>
        <p:spPr>
          <a:xfrm>
            <a:off x="2725307" y="5894691"/>
            <a:ext cx="2048101" cy="32171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处理完成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56894" y="2687804"/>
            <a:ext cx="0" cy="33677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656894" y="2687804"/>
            <a:ext cx="76292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56894" y="6055546"/>
            <a:ext cx="10684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815777" y="2375286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3815777" y="2841645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H="1">
            <a:off x="3815777" y="3296742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>
            <a:off x="3815777" y="3751971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3815776" y="4223648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2801771" y="4571904"/>
            <a:ext cx="2808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492385" y="4544031"/>
            <a:ext cx="256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61778" y="164117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人脸识别线程</a:t>
            </a:r>
            <a:endParaRPr lang="zh-CN" altLang="en-US" sz="1200" dirty="0">
              <a:solidFill>
                <a:srgbClr val="C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398060" y="2080843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E3.InitEngine</a:t>
            </a:r>
            <a:endParaRPr lang="zh-CN" alt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398060" y="254058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建立服务器连接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398060" y="3000322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解析服务器命令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 flipH="1">
            <a:off x="8712103" y="2375286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8712103" y="2841645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H="1">
            <a:off x="8712103" y="3296742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流程图: 决策 100"/>
          <p:cNvSpPr/>
          <p:nvPr/>
        </p:nvSpPr>
        <p:spPr>
          <a:xfrm>
            <a:off x="7951039" y="3525931"/>
            <a:ext cx="1522128" cy="312161"/>
          </a:xfrm>
          <a:prstGeom prst="flowChartDecis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人员注册</a:t>
            </a:r>
          </a:p>
        </p:txBody>
      </p:sp>
      <p:sp>
        <p:nvSpPr>
          <p:cNvPr id="102" name="矩形 101"/>
          <p:cNvSpPr/>
          <p:nvPr/>
        </p:nvSpPr>
        <p:spPr>
          <a:xfrm>
            <a:off x="7394732" y="4012280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转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裁剪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394732" y="4472019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E3.DetectFaces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394732" y="4931758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E3.FeatureExtract</a:t>
            </a:r>
          </a:p>
        </p:txBody>
      </p:sp>
      <p:sp>
        <p:nvSpPr>
          <p:cNvPr id="105" name="矩形 104"/>
          <p:cNvSpPr/>
          <p:nvPr/>
        </p:nvSpPr>
        <p:spPr>
          <a:xfrm>
            <a:off x="7394732" y="5391497"/>
            <a:ext cx="2628089" cy="2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特征入库</a:t>
            </a:r>
          </a:p>
        </p:txBody>
      </p:sp>
      <p:cxnSp>
        <p:nvCxnSpPr>
          <p:cNvPr id="106" name="直接箭头连接符 105"/>
          <p:cNvCxnSpPr/>
          <p:nvPr/>
        </p:nvCxnSpPr>
        <p:spPr>
          <a:xfrm flipH="1">
            <a:off x="8708775" y="3846983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8708775" y="4313343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flipH="1">
            <a:off x="8708775" y="4768439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H="1">
            <a:off x="8708775" y="5223668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H="1">
            <a:off x="8708774" y="5695346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>
            <a:off x="7684722" y="5894691"/>
            <a:ext cx="2048101" cy="32171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处理完成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flipH="1">
            <a:off x="9887696" y="3127744"/>
            <a:ext cx="647410" cy="2927802"/>
            <a:chOff x="1055783" y="2717713"/>
            <a:chExt cx="1187973" cy="3744608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1055783" y="2717713"/>
              <a:ext cx="0" cy="37446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/>
            <p:nvPr/>
          </p:nvCxnSpPr>
          <p:spPr>
            <a:xfrm>
              <a:off x="1055783" y="2717713"/>
              <a:ext cx="84829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055783" y="6462321"/>
              <a:ext cx="11879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流程图: 磁盘 121"/>
          <p:cNvSpPr/>
          <p:nvPr/>
        </p:nvSpPr>
        <p:spPr>
          <a:xfrm>
            <a:off x="5791040" y="3802021"/>
            <a:ext cx="927523" cy="49388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特征库</a:t>
            </a:r>
          </a:p>
        </p:txBody>
      </p:sp>
      <p:sp>
        <p:nvSpPr>
          <p:cNvPr id="123" name="矩形 122"/>
          <p:cNvSpPr/>
          <p:nvPr/>
        </p:nvSpPr>
        <p:spPr>
          <a:xfrm>
            <a:off x="8154774" y="164117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人脸注册线程</a:t>
            </a:r>
          </a:p>
        </p:txBody>
      </p:sp>
      <p:cxnSp>
        <p:nvCxnSpPr>
          <p:cNvPr id="22" name="直接箭头连接符 21"/>
          <p:cNvCxnSpPr>
            <a:cxnSpLocks/>
            <a:stCxn id="122" idx="2"/>
            <a:endCxn id="66" idx="3"/>
          </p:cNvCxnSpPr>
          <p:nvPr/>
        </p:nvCxnSpPr>
        <p:spPr>
          <a:xfrm flipH="1">
            <a:off x="5129823" y="4048966"/>
            <a:ext cx="661217" cy="180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7002B62-47AB-4758-9448-FED11FEFA09D}"/>
              </a:ext>
            </a:extLst>
          </p:cNvPr>
          <p:cNvCxnSpPr/>
          <p:nvPr/>
        </p:nvCxnSpPr>
        <p:spPr>
          <a:xfrm flipH="1">
            <a:off x="4692076" y="5214248"/>
            <a:ext cx="1" cy="165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6C19AC3-21B5-4E8E-ADB7-55E4E6CDB67A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3749358" y="5671448"/>
            <a:ext cx="968120" cy="2232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B8B68D9-0443-4B65-B459-3C4AFAE996E0}"/>
              </a:ext>
            </a:extLst>
          </p:cNvPr>
          <p:cNvCxnSpPr>
            <a:cxnSpLocks/>
            <a:stCxn id="68" idx="2"/>
            <a:endCxn id="73" idx="0"/>
          </p:cNvCxnSpPr>
          <p:nvPr/>
        </p:nvCxnSpPr>
        <p:spPr>
          <a:xfrm>
            <a:off x="2725307" y="5214311"/>
            <a:ext cx="1024051" cy="6803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B5FF39-A697-4796-9D88-AFF765577803}"/>
              </a:ext>
            </a:extLst>
          </p:cNvPr>
          <p:cNvCxnSpPr>
            <a:cxnSpLocks/>
            <a:stCxn id="105" idx="1"/>
            <a:endCxn id="122" idx="4"/>
          </p:cNvCxnSpPr>
          <p:nvPr/>
        </p:nvCxnSpPr>
        <p:spPr>
          <a:xfrm flipH="1" flipV="1">
            <a:off x="6718563" y="4048966"/>
            <a:ext cx="676169" cy="14897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3777681" y="1899538"/>
            <a:ext cx="76187" cy="7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占位符 1"/>
          <p:cNvSpPr txBox="1">
            <a:spLocks/>
          </p:cNvSpPr>
          <p:nvPr/>
        </p:nvSpPr>
        <p:spPr>
          <a:xfrm>
            <a:off x="628061" y="110014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多人脸门禁系统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—</a:t>
            </a:r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流程图</a:t>
            </a:r>
            <a:r>
              <a:rPr lang="en-US" altLang="zh-CN" sz="2400" dirty="0" smtClean="0">
                <a:latin typeface="思源黑体 CN Bold" pitchFamily="34" charset="-122"/>
                <a:ea typeface="思源黑体 CN Bold" pitchFamily="34" charset="-122"/>
              </a:rPr>
              <a:t>2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1704974"/>
            <a:ext cx="12192000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6383" y="2229615"/>
            <a:ext cx="823191" cy="134585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675" y="2262131"/>
            <a:ext cx="688897" cy="12960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51121" y="4279535"/>
            <a:ext cx="1108004" cy="11603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3" y="4565023"/>
            <a:ext cx="749038" cy="6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6"/>
          <p:cNvSpPr txBox="1"/>
          <p:nvPr/>
        </p:nvSpPr>
        <p:spPr>
          <a:xfrm>
            <a:off x="2560165" y="4331617"/>
            <a:ext cx="128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外部通道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2651121" y="5214440"/>
            <a:ext cx="1108004" cy="25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通行闸机</a:t>
            </a:r>
          </a:p>
        </p:txBody>
      </p:sp>
      <p:sp>
        <p:nvSpPr>
          <p:cNvPr id="68" name="矩形 67"/>
          <p:cNvSpPr/>
          <p:nvPr/>
        </p:nvSpPr>
        <p:spPr>
          <a:xfrm>
            <a:off x="8011716" y="4279535"/>
            <a:ext cx="1108004" cy="11603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98" y="4565023"/>
            <a:ext cx="749038" cy="6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36"/>
          <p:cNvSpPr txBox="1"/>
          <p:nvPr/>
        </p:nvSpPr>
        <p:spPr>
          <a:xfrm>
            <a:off x="7920760" y="4331617"/>
            <a:ext cx="1289916" cy="2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内部通道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8011716" y="5214439"/>
            <a:ext cx="1108004" cy="25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通行闸机</a:t>
            </a:r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景区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人脸检票方案分享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759125" y="2628900"/>
            <a:ext cx="38704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219450" y="3471282"/>
            <a:ext cx="0" cy="6149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8486775" y="3471282"/>
            <a:ext cx="0" cy="6149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8639175" y="3471282"/>
            <a:ext cx="0" cy="6149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850081" y="3287937"/>
            <a:ext cx="3779444" cy="15129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109102" y="231209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注册照同步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707013" y="3720099"/>
            <a:ext cx="11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下发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指令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258639" y="3730101"/>
            <a:ext cx="1228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传抓拍照</a:t>
            </a:r>
          </a:p>
        </p:txBody>
      </p:sp>
      <p:sp>
        <p:nvSpPr>
          <p:cNvPr id="54" name="文本框 53"/>
          <p:cNvSpPr txBox="1"/>
          <p:nvPr/>
        </p:nvSpPr>
        <p:spPr>
          <a:xfrm rot="20274599">
            <a:off x="5613054" y="3463698"/>
            <a:ext cx="134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传现场照片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205122" y="3634722"/>
            <a:ext cx="15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传身份证或景区卡返回票务等信息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23256" y="4511506"/>
            <a:ext cx="165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2 .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注册照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或身份证照片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3256" y="4973171"/>
            <a:ext cx="802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987845" y="2007174"/>
            <a:ext cx="997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</a:t>
            </a:r>
            <a:r>
              <a:rPr lang="zh-CN" altLang="en-US" sz="1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脸识别系统</a:t>
            </a: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808552" y="1983394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票</a:t>
            </a:r>
            <a:r>
              <a:rPr lang="zh-CN" altLang="en-US" sz="1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务系统</a:t>
            </a: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521775" y="2435759"/>
            <a:ext cx="1879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进行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1:N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比对识别</a:t>
            </a:r>
          </a:p>
        </p:txBody>
      </p:sp>
      <p:sp>
        <p:nvSpPr>
          <p:cNvPr id="2" name="左弧形箭头 1"/>
          <p:cNvSpPr/>
          <p:nvPr/>
        </p:nvSpPr>
        <p:spPr>
          <a:xfrm flipV="1">
            <a:off x="2132496" y="4371788"/>
            <a:ext cx="473147" cy="1027854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左弧形箭头 31"/>
          <p:cNvSpPr/>
          <p:nvPr/>
        </p:nvSpPr>
        <p:spPr>
          <a:xfrm rot="10800000">
            <a:off x="9162876" y="2247258"/>
            <a:ext cx="436452" cy="94813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87844" y="1953426"/>
            <a:ext cx="1131875" cy="14720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662649" y="1944250"/>
            <a:ext cx="1096475" cy="14720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思源黑体 CN Bold" pitchFamily="34" charset="-122"/>
                <a:ea typeface="思源黑体 CN Bold" pitchFamily="34" charset="-122"/>
              </a:rPr>
              <a:t>开发工具</a:t>
            </a:r>
            <a:endParaRPr lang="zh-CN" altLang="en-US" sz="2400" dirty="0"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773916" y="2329393"/>
            <a:ext cx="657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1 .  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敏捷开发流程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73916" y="280875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    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Git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工具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3916" y="337103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   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禅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道，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jira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工具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77" y="2724114"/>
            <a:ext cx="1257365" cy="1409772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77" y="2724114"/>
            <a:ext cx="1257365" cy="1409772"/>
          </a:xfrm>
          <a:prstGeom prst="rect">
            <a:avLst/>
          </a:prstGeom>
          <a:noFill/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524000" y="2435191"/>
            <a:ext cx="9144000" cy="1773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F654C8-8883-624B-8AC9-9AE72A515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D7931C-F038-ED44-AB22-0A9DD77A058B}"/>
              </a:ext>
            </a:extLst>
          </p:cNvPr>
          <p:cNvSpPr txBox="1"/>
          <p:nvPr/>
        </p:nvSpPr>
        <p:spPr>
          <a:xfrm>
            <a:off x="1152633" y="1357512"/>
            <a:ext cx="5227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 spc="1000" dirty="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THANKS</a:t>
            </a:r>
            <a:endParaRPr kumimoji="1" lang="zh-CN" altLang="en-US" sz="8000" b="1" spc="1000" dirty="0">
              <a:solidFill>
                <a:schemeClr val="bg1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C79227-63DF-A947-8E22-B15D5F89ED40}"/>
              </a:ext>
            </a:extLst>
          </p:cNvPr>
          <p:cNvSpPr txBox="1"/>
          <p:nvPr/>
        </p:nvSpPr>
        <p:spPr>
          <a:xfrm>
            <a:off x="1152633" y="2611830"/>
            <a:ext cx="18517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500" spc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谢谢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4458E8-FFDF-C446-9928-2D1024EF3515}"/>
              </a:ext>
            </a:extLst>
          </p:cNvPr>
          <p:cNvSpPr txBox="1"/>
          <p:nvPr/>
        </p:nvSpPr>
        <p:spPr>
          <a:xfrm>
            <a:off x="1152633" y="5840630"/>
            <a:ext cx="2368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spc="1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www.ai.arcsoft.com.cn</a:t>
            </a:r>
            <a:endParaRPr kumimoji="1" lang="zh-CN" altLang="en-US" sz="1500" spc="100" dirty="0">
              <a:solidFill>
                <a:schemeClr val="bg1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5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人脸识别应用架构的基本模块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693306" y="2208351"/>
            <a:ext cx="8805389" cy="3490094"/>
            <a:chOff x="1081115" y="2208351"/>
            <a:chExt cx="8805389" cy="3490094"/>
          </a:xfrm>
        </p:grpSpPr>
        <p:cxnSp>
          <p:nvCxnSpPr>
            <p:cNvPr id="62" name="直接箭头连接符 61"/>
            <p:cNvCxnSpPr/>
            <p:nvPr/>
          </p:nvCxnSpPr>
          <p:spPr>
            <a:xfrm flipV="1">
              <a:off x="6001114" y="3465435"/>
              <a:ext cx="2680784" cy="162364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1082205" y="2208351"/>
              <a:ext cx="5044800" cy="7230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UI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81115" y="4508352"/>
              <a:ext cx="1232396" cy="1190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图像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采集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100074" y="2986218"/>
              <a:ext cx="577566" cy="1448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图像处理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286528" y="2986218"/>
              <a:ext cx="1840477" cy="4792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人员注册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371814" y="4508352"/>
              <a:ext cx="1837856" cy="1190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特征存储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286528" y="4508352"/>
              <a:ext cx="1840477" cy="1190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网络模块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286529" y="4028002"/>
              <a:ext cx="1840476" cy="4071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通讯模块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86528" y="3538648"/>
              <a:ext cx="1840477" cy="386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解析模块</a:t>
              </a:r>
              <a:endPara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046028" y="2208351"/>
              <a:ext cx="1818539" cy="1190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Server</a:t>
              </a:r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067965" y="4907594"/>
              <a:ext cx="1818539" cy="7908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Web</a:t>
              </a:r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35944" y="2986218"/>
              <a:ext cx="577566" cy="1448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人脸检测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2371814" y="2986218"/>
              <a:ext cx="577566" cy="1448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特征提取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643555" y="2986218"/>
              <a:ext cx="577566" cy="1448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活体</a:t>
              </a:r>
              <a:endPara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检测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007684" y="2986218"/>
              <a:ext cx="577566" cy="14489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</a:t>
              </a:r>
              <a:endParaRPr lang="en-US" altLang="zh-CN" sz="14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比对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8955297" y="3465435"/>
              <a:ext cx="0" cy="1335165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25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1839313"/>
            <a:ext cx="12192000" cy="4246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3858" y="4566026"/>
            <a:ext cx="1474794" cy="4178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视频采集</a:t>
            </a:r>
          </a:p>
        </p:txBody>
      </p:sp>
      <p:sp>
        <p:nvSpPr>
          <p:cNvPr id="6" name="矩形 5"/>
          <p:cNvSpPr/>
          <p:nvPr/>
        </p:nvSpPr>
        <p:spPr>
          <a:xfrm>
            <a:off x="1031353" y="4030795"/>
            <a:ext cx="1474795" cy="4178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图片采集</a:t>
            </a:r>
          </a:p>
        </p:txBody>
      </p:sp>
      <p:sp>
        <p:nvSpPr>
          <p:cNvPr id="10" name="矩形 9"/>
          <p:cNvSpPr/>
          <p:nvPr/>
        </p:nvSpPr>
        <p:spPr>
          <a:xfrm>
            <a:off x="6565297" y="4030795"/>
            <a:ext cx="1550442" cy="417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</a:p>
        </p:txBody>
      </p:sp>
      <p:sp>
        <p:nvSpPr>
          <p:cNvPr id="12" name="矩形 11"/>
          <p:cNvSpPr/>
          <p:nvPr/>
        </p:nvSpPr>
        <p:spPr>
          <a:xfrm>
            <a:off x="9279265" y="4036649"/>
            <a:ext cx="1811495" cy="4119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</a:t>
            </a:r>
          </a:p>
        </p:txBody>
      </p:sp>
      <p:sp>
        <p:nvSpPr>
          <p:cNvPr id="13" name="矩形 12"/>
          <p:cNvSpPr/>
          <p:nvPr/>
        </p:nvSpPr>
        <p:spPr>
          <a:xfrm>
            <a:off x="6565298" y="4564608"/>
            <a:ext cx="1550442" cy="4192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活体检测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1353" y="3548822"/>
            <a:ext cx="10566917" cy="3565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23855" y="2243775"/>
            <a:ext cx="10574415" cy="486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UI 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展示</a:t>
            </a:r>
          </a:p>
        </p:txBody>
      </p:sp>
      <p:sp>
        <p:nvSpPr>
          <p:cNvPr id="30" name="矩形 29"/>
          <p:cNvSpPr/>
          <p:nvPr/>
        </p:nvSpPr>
        <p:spPr>
          <a:xfrm>
            <a:off x="1962923" y="315590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图像显示</a:t>
            </a:r>
          </a:p>
        </p:txBody>
      </p:sp>
      <p:sp>
        <p:nvSpPr>
          <p:cNvPr id="19" name="矩形 18"/>
          <p:cNvSpPr/>
          <p:nvPr/>
        </p:nvSpPr>
        <p:spPr>
          <a:xfrm>
            <a:off x="9129402" y="315590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结果展示</a:t>
            </a:r>
          </a:p>
        </p:txBody>
      </p:sp>
      <p:sp>
        <p:nvSpPr>
          <p:cNvPr id="40" name="流程图: 磁盘 39"/>
          <p:cNvSpPr/>
          <p:nvPr/>
        </p:nvSpPr>
        <p:spPr>
          <a:xfrm>
            <a:off x="9887457" y="5010151"/>
            <a:ext cx="747330" cy="66543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特征库</a:t>
            </a:r>
          </a:p>
        </p:txBody>
      </p:sp>
      <p:sp>
        <p:nvSpPr>
          <p:cNvPr id="42" name="下箭头 41"/>
          <p:cNvSpPr/>
          <p:nvPr/>
        </p:nvSpPr>
        <p:spPr>
          <a:xfrm rot="10800000">
            <a:off x="10142024" y="4511715"/>
            <a:ext cx="238196" cy="435318"/>
          </a:xfrm>
          <a:prstGeom prst="down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人脸识别应用流程图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743200" y="4418277"/>
            <a:ext cx="893379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514770" y="4243628"/>
            <a:ext cx="893379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514770" y="4544708"/>
            <a:ext cx="893379" cy="1846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242204" y="4243628"/>
            <a:ext cx="893379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8242203" y="4564608"/>
            <a:ext cx="893379" cy="1846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1860331" y="2880791"/>
            <a:ext cx="0" cy="10116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10185012" y="2880791"/>
            <a:ext cx="0" cy="10116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140" y="3774868"/>
            <a:ext cx="1138583" cy="105515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66580" y="45447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</a:p>
        </p:txBody>
      </p:sp>
      <p:sp>
        <p:nvSpPr>
          <p:cNvPr id="25" name="椭圆 24"/>
          <p:cNvSpPr/>
          <p:nvPr/>
        </p:nvSpPr>
        <p:spPr>
          <a:xfrm>
            <a:off x="3834715" y="3735013"/>
            <a:ext cx="1427170" cy="142717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69"/>
            <a:ext cx="12203006" cy="686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312752" y="1593410"/>
            <a:ext cx="1348967" cy="419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5746" y="2835971"/>
            <a:ext cx="5130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人脸识别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的技术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方案选型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372350" y="2574856"/>
            <a:ext cx="20669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1:1 1:N</a:t>
            </a:r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技术方案介绍</a:t>
            </a: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857179" y="2518473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372349" y="3336856"/>
            <a:ext cx="29811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本地端、服务端识别方案介绍</a:t>
            </a: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873054" y="3283720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391399" y="4086156"/>
            <a:ext cx="28289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icrosoft YaHei Light" charset="-122"/>
              </a:rPr>
              <a:t>实际应用中的技术方案选型</a:t>
            </a: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873054" y="4030193"/>
            <a:ext cx="352492" cy="352492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6819256" y="2510053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6819256" y="3277721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02</a:t>
            </a:r>
            <a:endParaRPr lang="zh-CN" altLang="zh-CN" sz="1800" b="1" dirty="0">
              <a:solidFill>
                <a:schemeClr val="bg1"/>
              </a:solidFill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6819256" y="4020104"/>
            <a:ext cx="62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03</a:t>
            </a:r>
            <a:endParaRPr lang="zh-CN" altLang="zh-C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1:1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身份验证模式</a:t>
            </a:r>
          </a:p>
        </p:txBody>
      </p:sp>
      <p:sp>
        <p:nvSpPr>
          <p:cNvPr id="77" name="矩形 7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2056991"/>
            <a:ext cx="4064000" cy="3638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8" name="矩形 7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64000" y="2062459"/>
            <a:ext cx="4064000" cy="363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9" name="矩形 7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128000" y="2073092"/>
            <a:ext cx="4064000" cy="3638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3" name="三角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6630826" y="5124843"/>
            <a:ext cx="121326" cy="790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4" name="文本框 8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52413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作用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87" name="三角形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2530313" y="4555899"/>
            <a:ext cx="121326" cy="7908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1" name="三角形 1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10694826" y="4778325"/>
            <a:ext cx="121326" cy="7908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2414" y="3119425"/>
            <a:ext cx="1463782" cy="33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证明你是你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2" name="文本框 9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333947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303935" y="3119425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匹配的特征集少</a:t>
            </a:r>
          </a:p>
        </p:txBody>
      </p:sp>
      <p:sp>
        <p:nvSpPr>
          <p:cNvPr id="94" name="矩形 93"/>
          <p:cNvSpPr/>
          <p:nvPr/>
        </p:nvSpPr>
        <p:spPr>
          <a:xfrm>
            <a:off x="4303935" y="3608224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检验准确率稳定</a:t>
            </a:r>
          </a:p>
        </p:txBody>
      </p:sp>
      <p:sp>
        <p:nvSpPr>
          <p:cNvPr id="95" name="矩形 94"/>
          <p:cNvSpPr/>
          <p:nvPr/>
        </p:nvSpPr>
        <p:spPr>
          <a:xfrm>
            <a:off x="4303935" y="4007908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依赖其他凭证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验证身份</a:t>
            </a:r>
          </a:p>
        </p:txBody>
      </p:sp>
      <p:sp>
        <p:nvSpPr>
          <p:cNvPr id="5" name="矩形 4"/>
          <p:cNvSpPr/>
          <p:nvPr/>
        </p:nvSpPr>
        <p:spPr>
          <a:xfrm>
            <a:off x="4435367" y="4534122"/>
            <a:ext cx="782190" cy="282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4495204" y="453921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身份证</a:t>
            </a:r>
          </a:p>
        </p:txBody>
      </p:sp>
      <p:sp>
        <p:nvSpPr>
          <p:cNvPr id="97" name="矩形 96"/>
          <p:cNvSpPr/>
          <p:nvPr/>
        </p:nvSpPr>
        <p:spPr>
          <a:xfrm>
            <a:off x="5361198" y="4534122"/>
            <a:ext cx="782190" cy="282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5506071" y="453921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机票</a:t>
            </a:r>
          </a:p>
        </p:txBody>
      </p:sp>
      <p:sp>
        <p:nvSpPr>
          <p:cNvPr id="99" name="矩形 98"/>
          <p:cNvSpPr/>
          <p:nvPr/>
        </p:nvSpPr>
        <p:spPr>
          <a:xfrm>
            <a:off x="6288261" y="4534122"/>
            <a:ext cx="782190" cy="282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68322" y="454389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会员</a:t>
            </a:r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卡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0" name="文本框 9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796890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应用场景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535745" y="3336759"/>
            <a:ext cx="1313996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06730" y="3350288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刷脸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指纹门锁</a:t>
            </a:r>
          </a:p>
        </p:txBody>
      </p:sp>
      <p:sp>
        <p:nvSpPr>
          <p:cNvPr id="102" name="矩形 101"/>
          <p:cNvSpPr/>
          <p:nvPr/>
        </p:nvSpPr>
        <p:spPr>
          <a:xfrm>
            <a:off x="10109656" y="3336759"/>
            <a:ext cx="1417829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0180642" y="3350288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身份证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刷脸闸机</a:t>
            </a:r>
          </a:p>
        </p:txBody>
      </p:sp>
      <p:sp>
        <p:nvSpPr>
          <p:cNvPr id="105" name="矩形 104"/>
          <p:cNvSpPr/>
          <p:nvPr/>
        </p:nvSpPr>
        <p:spPr>
          <a:xfrm>
            <a:off x="8535745" y="3939806"/>
            <a:ext cx="1313996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8606730" y="3953335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支付宝刷脸支付</a:t>
            </a:r>
          </a:p>
        </p:txBody>
      </p:sp>
      <p:sp>
        <p:nvSpPr>
          <p:cNvPr id="107" name="矩形 106"/>
          <p:cNvSpPr/>
          <p:nvPr/>
        </p:nvSpPr>
        <p:spPr>
          <a:xfrm>
            <a:off x="10109656" y="3931369"/>
            <a:ext cx="1417829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10143571" y="3944898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机场刷脸验票系统</a:t>
            </a:r>
          </a:p>
        </p:txBody>
      </p:sp>
      <p:sp>
        <p:nvSpPr>
          <p:cNvPr id="109" name="矩形 108"/>
          <p:cNvSpPr/>
          <p:nvPr/>
        </p:nvSpPr>
        <p:spPr>
          <a:xfrm>
            <a:off x="8539420" y="4522462"/>
            <a:ext cx="1313996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8610405" y="4535991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人证一体机</a:t>
            </a:r>
          </a:p>
        </p:txBody>
      </p:sp>
    </p:spTree>
    <p:extLst>
      <p:ext uri="{BB962C8B-B14F-4D97-AF65-F5344CB8AC3E}">
        <p14:creationId xmlns:p14="http://schemas.microsoft.com/office/powerpoint/2010/main" val="12059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1828799"/>
            <a:ext cx="12192000" cy="4361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1:1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流程图</a:t>
            </a: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4211949" y="3034477"/>
            <a:ext cx="0" cy="187071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V="1">
            <a:off x="4211949" y="2805387"/>
            <a:ext cx="0" cy="187071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819011" y="4824346"/>
            <a:ext cx="1244966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图像采集</a:t>
            </a:r>
          </a:p>
        </p:txBody>
      </p:sp>
      <p:sp>
        <p:nvSpPr>
          <p:cNvPr id="6" name="矩形 5"/>
          <p:cNvSpPr/>
          <p:nvPr/>
        </p:nvSpPr>
        <p:spPr>
          <a:xfrm>
            <a:off x="628061" y="3229826"/>
            <a:ext cx="1425323" cy="847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读卡器</a:t>
            </a:r>
          </a:p>
        </p:txBody>
      </p:sp>
      <p:sp>
        <p:nvSpPr>
          <p:cNvPr id="12" name="矩形 11"/>
          <p:cNvSpPr/>
          <p:nvPr/>
        </p:nvSpPr>
        <p:spPr>
          <a:xfrm>
            <a:off x="10106660" y="3671260"/>
            <a:ext cx="1148359" cy="1840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与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两个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特征比对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endParaRPr lang="zh-CN" altLang="en-US" sz="14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8062" y="4824346"/>
            <a:ext cx="1425322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摄像头</a:t>
            </a:r>
          </a:p>
        </p:txBody>
      </p:sp>
      <p:sp>
        <p:nvSpPr>
          <p:cNvPr id="25" name="矩形 24"/>
          <p:cNvSpPr/>
          <p:nvPr/>
        </p:nvSpPr>
        <p:spPr>
          <a:xfrm>
            <a:off x="2275019" y="3671465"/>
            <a:ext cx="773376" cy="267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注册照片</a:t>
            </a:r>
          </a:p>
        </p:txBody>
      </p:sp>
      <p:sp>
        <p:nvSpPr>
          <p:cNvPr id="28" name="矩形 27"/>
          <p:cNvSpPr/>
          <p:nvPr/>
        </p:nvSpPr>
        <p:spPr>
          <a:xfrm>
            <a:off x="2275019" y="3168812"/>
            <a:ext cx="773376" cy="267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人员信息</a:t>
            </a:r>
          </a:p>
        </p:txBody>
      </p:sp>
      <p:sp>
        <p:nvSpPr>
          <p:cNvPr id="29" name="矩形 28"/>
          <p:cNvSpPr/>
          <p:nvPr/>
        </p:nvSpPr>
        <p:spPr>
          <a:xfrm>
            <a:off x="3464359" y="3272643"/>
            <a:ext cx="1346941" cy="5326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许可</a:t>
            </a:r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模块</a:t>
            </a:r>
          </a:p>
        </p:txBody>
      </p:sp>
      <p:sp>
        <p:nvSpPr>
          <p:cNvPr id="35" name="矩形 34"/>
          <p:cNvSpPr/>
          <p:nvPr/>
        </p:nvSpPr>
        <p:spPr>
          <a:xfrm>
            <a:off x="7644936" y="3660163"/>
            <a:ext cx="1498433" cy="5188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(A)</a:t>
            </a:r>
            <a:endParaRPr lang="zh-CN" altLang="en-US" sz="14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466970" y="3660162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/FD</a:t>
            </a:r>
          </a:p>
        </p:txBody>
      </p:sp>
      <p:sp>
        <p:nvSpPr>
          <p:cNvPr id="41" name="矩形 40"/>
          <p:cNvSpPr/>
          <p:nvPr/>
        </p:nvSpPr>
        <p:spPr>
          <a:xfrm>
            <a:off x="4211949" y="4791649"/>
            <a:ext cx="773376" cy="267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图像数据</a:t>
            </a:r>
          </a:p>
        </p:txBody>
      </p:sp>
      <p:sp>
        <p:nvSpPr>
          <p:cNvPr id="60" name="流程图: 磁盘 59"/>
          <p:cNvSpPr/>
          <p:nvPr/>
        </p:nvSpPr>
        <p:spPr>
          <a:xfrm>
            <a:off x="3520434" y="2159247"/>
            <a:ext cx="1253940" cy="619917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人员黑白名单</a:t>
            </a: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2260248" y="3496009"/>
            <a:ext cx="10940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2260248" y="3995887"/>
            <a:ext cx="32104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2175869" y="5085579"/>
            <a:ext cx="57800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4147404" y="5085579"/>
            <a:ext cx="10940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013071" y="3954739"/>
            <a:ext cx="57800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7013071" y="5004980"/>
            <a:ext cx="57800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Callout 18"/>
          <p:cNvSpPr/>
          <p:nvPr/>
        </p:nvSpPr>
        <p:spPr>
          <a:xfrm rot="2776383" flipH="1">
            <a:off x="9856714" y="2390571"/>
            <a:ext cx="1599610" cy="1629124"/>
          </a:xfrm>
          <a:prstGeom prst="wedgeEllipseCallout">
            <a:avLst>
              <a:gd name="adj1" fmla="val -46294"/>
              <a:gd name="adj2" fmla="val 45471"/>
            </a:avLst>
          </a:prstGeom>
          <a:solidFill>
            <a:srgbClr val="C0000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45972" y="2652383"/>
            <a:ext cx="1259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一个人员，两张图片，两个特征的相互比对，验证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与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是否是同一个人</a:t>
            </a:r>
          </a:p>
        </p:txBody>
      </p:sp>
      <p:sp>
        <p:nvSpPr>
          <p:cNvPr id="79" name="矩形 78"/>
          <p:cNvSpPr/>
          <p:nvPr/>
        </p:nvSpPr>
        <p:spPr>
          <a:xfrm>
            <a:off x="5466970" y="4794204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人脸检测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/FT</a:t>
            </a:r>
          </a:p>
        </p:txBody>
      </p:sp>
      <p:sp>
        <p:nvSpPr>
          <p:cNvPr id="80" name="矩形 79"/>
          <p:cNvSpPr/>
          <p:nvPr/>
        </p:nvSpPr>
        <p:spPr>
          <a:xfrm>
            <a:off x="7644936" y="4794204"/>
            <a:ext cx="1502149" cy="5224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特征提取</a:t>
            </a:r>
            <a:r>
              <a:rPr lang="en-US" altLang="zh-CN" sz="1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(B)</a:t>
            </a:r>
            <a:endParaRPr lang="zh-CN" altLang="en-US" sz="14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08255" y="3855292"/>
            <a:ext cx="848188" cy="1218863"/>
            <a:chOff x="9264395" y="3190550"/>
            <a:chExt cx="1009185" cy="1450219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9264395" y="3190550"/>
              <a:ext cx="996726" cy="69535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9280700" y="4160843"/>
              <a:ext cx="992880" cy="47992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直接箭头连接符 89"/>
          <p:cNvCxnSpPr/>
          <p:nvPr/>
        </p:nvCxnSpPr>
        <p:spPr>
          <a:xfrm>
            <a:off x="4211949" y="3107056"/>
            <a:ext cx="0" cy="19534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>
            <a:spLocks/>
          </p:cNvSpPr>
          <p:nvPr/>
        </p:nvSpPr>
        <p:spPr>
          <a:xfrm>
            <a:off x="628061" y="1134581"/>
            <a:ext cx="11032744" cy="4794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人脸识别</a:t>
            </a:r>
            <a:r>
              <a:rPr lang="en-US" altLang="zh-CN" sz="2400" dirty="0">
                <a:latin typeface="思源黑体 CN Bold" pitchFamily="34" charset="-122"/>
                <a:ea typeface="思源黑体 CN Bold" pitchFamily="34" charset="-122"/>
              </a:rPr>
              <a:t>1:n</a:t>
            </a:r>
            <a:r>
              <a:rPr lang="zh-CN" altLang="en-US" sz="2400" dirty="0">
                <a:latin typeface="思源黑体 CN Bold" pitchFamily="34" charset="-122"/>
                <a:ea typeface="思源黑体 CN Bold" pitchFamily="34" charset="-122"/>
              </a:rPr>
              <a:t>身份验证模式</a:t>
            </a:r>
          </a:p>
        </p:txBody>
      </p:sp>
      <p:sp>
        <p:nvSpPr>
          <p:cNvPr id="21" name="矩形 2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2073092"/>
            <a:ext cx="4064000" cy="3638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矩形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64000" y="2073092"/>
            <a:ext cx="4064000" cy="363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3" name="矩形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128000" y="2073092"/>
            <a:ext cx="4064000" cy="3638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4" name="三角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6630826" y="5124843"/>
            <a:ext cx="121326" cy="790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6" name="三角形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2530313" y="4555899"/>
            <a:ext cx="121326" cy="7908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三角形 1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10694826" y="4778325"/>
            <a:ext cx="121326" cy="7908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73455" y="3643194"/>
            <a:ext cx="2723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误识率会随着人脸底库的增加而升高</a:t>
            </a:r>
          </a:p>
        </p:txBody>
      </p:sp>
      <p:sp>
        <p:nvSpPr>
          <p:cNvPr id="46" name="文本框 4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796890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应用场景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535745" y="3336759"/>
            <a:ext cx="1313996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606730" y="335028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刷脸考勤系统</a:t>
            </a:r>
          </a:p>
        </p:txBody>
      </p:sp>
      <p:sp>
        <p:nvSpPr>
          <p:cNvPr id="49" name="矩形 48"/>
          <p:cNvSpPr/>
          <p:nvPr/>
        </p:nvSpPr>
        <p:spPr>
          <a:xfrm>
            <a:off x="10109656" y="3336759"/>
            <a:ext cx="1417829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180642" y="335028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校园刷脸闸机</a:t>
            </a:r>
          </a:p>
        </p:txBody>
      </p:sp>
      <p:sp>
        <p:nvSpPr>
          <p:cNvPr id="53" name="矩形 52"/>
          <p:cNvSpPr/>
          <p:nvPr/>
        </p:nvSpPr>
        <p:spPr>
          <a:xfrm>
            <a:off x="10109656" y="3931369"/>
            <a:ext cx="1417829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143571" y="3944898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可疑人员预警系统</a:t>
            </a:r>
          </a:p>
        </p:txBody>
      </p:sp>
      <p:sp>
        <p:nvSpPr>
          <p:cNvPr id="55" name="矩形 54"/>
          <p:cNvSpPr/>
          <p:nvPr/>
        </p:nvSpPr>
        <p:spPr>
          <a:xfrm>
            <a:off x="8539420" y="3928102"/>
            <a:ext cx="1313996" cy="2820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610405" y="3941631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酒店会员自识别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5E4742-D089-4D2A-BCC7-E5BA4640C15E}"/>
              </a:ext>
            </a:extLst>
          </p:cNvPr>
          <p:cNvSpPr/>
          <p:nvPr/>
        </p:nvSpPr>
        <p:spPr>
          <a:xfrm>
            <a:off x="4242975" y="3223658"/>
            <a:ext cx="3062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不依赖其他凭证信息（</a:t>
            </a:r>
            <a:r>
              <a:rPr lang="zh-CN" altLang="en-US" sz="12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身份证、会员卡等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文本框 2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52413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作用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2414" y="3119425"/>
            <a:ext cx="1463782" cy="340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9191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识别你是谁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4" name="文本框 3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333947" y="2424654"/>
            <a:ext cx="12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91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17955</TotalTime>
  <Words>2093</Words>
  <Application>Microsoft Office PowerPoint</Application>
  <PresentationFormat>宽屏</PresentationFormat>
  <Paragraphs>573</Paragraphs>
  <Slides>36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Lato</vt:lpstr>
      <vt:lpstr>Microsoft YaHei Light</vt:lpstr>
      <vt:lpstr>等线</vt:lpstr>
      <vt:lpstr>思源黑体 CN Bold</vt:lpstr>
      <vt:lpstr>思源黑体 CN Light</vt:lpstr>
      <vt:lpstr>思源黑体 CN Medium</vt:lpstr>
      <vt:lpstr>思源黑体 CN Regular</vt:lpstr>
      <vt:lpstr>思源宋体 CN Medium</vt:lpstr>
      <vt:lpstr>思源宋体 CN SemiBold</vt:lpstr>
      <vt:lpstr>微软雅黑</vt:lpstr>
      <vt:lpstr>微软雅黑 Light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Ming</dc:creator>
  <cp:lastModifiedBy>Pan HaiBo[潘海波]</cp:lastModifiedBy>
  <cp:revision>1462</cp:revision>
  <dcterms:created xsi:type="dcterms:W3CDTF">2019-04-02T03:20:00Z</dcterms:created>
  <dcterms:modified xsi:type="dcterms:W3CDTF">2019-06-24T13:00:36Z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